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Arimo"/>
      <p:regular r:id="rId50"/>
      <p:bold r:id="rId51"/>
      <p:italic r:id="rId52"/>
      <p:boldItalic r:id="rId53"/>
    </p:embeddedFont>
    <p:embeddedFont>
      <p:font typeface="Bebas Neue"/>
      <p:regular r:id="rId54"/>
    </p:embeddedFont>
    <p:embeddedFont>
      <p:font typeface="Maven Pro"/>
      <p:regular r:id="rId55"/>
      <p:bold r:id="rId56"/>
    </p:embeddedFont>
    <p:embeddedFont>
      <p:font typeface="Maven Pro Medium"/>
      <p:regular r:id="rId57"/>
      <p:bold r:id="rId58"/>
    </p:embeddedFont>
    <p:embeddedFont>
      <p:font typeface="Arimo Medium"/>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rimoMedium-boldItalic.fntdata"/><Relationship Id="rId61" Type="http://schemas.openxmlformats.org/officeDocument/2006/relationships/font" Target="fonts/ArimoMedium-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rimoMedium-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rimo-bold.fntdata"/><Relationship Id="rId50" Type="http://schemas.openxmlformats.org/officeDocument/2006/relationships/font" Target="fonts/Arimo-regular.fntdata"/><Relationship Id="rId53" Type="http://schemas.openxmlformats.org/officeDocument/2006/relationships/font" Target="fonts/Arimo-boldItalic.fntdata"/><Relationship Id="rId52" Type="http://schemas.openxmlformats.org/officeDocument/2006/relationships/font" Target="fonts/Arimo-italic.fntdata"/><Relationship Id="rId11" Type="http://schemas.openxmlformats.org/officeDocument/2006/relationships/slide" Target="slides/slide7.xml"/><Relationship Id="rId55" Type="http://schemas.openxmlformats.org/officeDocument/2006/relationships/font" Target="fonts/MavenPro-regular.fntdata"/><Relationship Id="rId10" Type="http://schemas.openxmlformats.org/officeDocument/2006/relationships/slide" Target="slides/slide6.xml"/><Relationship Id="rId54" Type="http://schemas.openxmlformats.org/officeDocument/2006/relationships/font" Target="fonts/BebasNeue-regular.fntdata"/><Relationship Id="rId13" Type="http://schemas.openxmlformats.org/officeDocument/2006/relationships/slide" Target="slides/slide9.xml"/><Relationship Id="rId57" Type="http://schemas.openxmlformats.org/officeDocument/2006/relationships/font" Target="fonts/MavenProMedium-regular.fntdata"/><Relationship Id="rId12" Type="http://schemas.openxmlformats.org/officeDocument/2006/relationships/slide" Target="slides/slide8.xml"/><Relationship Id="rId56" Type="http://schemas.openxmlformats.org/officeDocument/2006/relationships/font" Target="fonts/MavenPro-bold.fntdata"/><Relationship Id="rId15" Type="http://schemas.openxmlformats.org/officeDocument/2006/relationships/slide" Target="slides/slide11.xml"/><Relationship Id="rId59" Type="http://schemas.openxmlformats.org/officeDocument/2006/relationships/font" Target="fonts/ArimoMedium-regular.fntdata"/><Relationship Id="rId14" Type="http://schemas.openxmlformats.org/officeDocument/2006/relationships/slide" Target="slides/slide10.xml"/><Relationship Id="rId58" Type="http://schemas.openxmlformats.org/officeDocument/2006/relationships/font" Target="fonts/MavenProMedium-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5e77e62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5e77e6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61a32cbe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61a32cbe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5ab4526fa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5ab4526fa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ab4526fa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5ab4526fa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5ab4526fa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5ab4526fa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5ab4526fa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5ab4526fa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5ab4526fa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5ab4526fa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5ab4526fa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5ab4526fa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5ab4526fa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5ab4526fa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5ab4526fa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5ab4526fa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5ab4526fa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5ab4526fa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61a32cbe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61a32cbe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5ab4526fa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5ab4526fa0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5ab4526fa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5ab4526fa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5ab4526fa0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5ab4526fa0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f5e77e654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f5e77e654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3972fc98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3972fc98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3972fc981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3972fc981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972fc981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3972fc981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972fc981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3972fc981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972fc981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3972fc981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3972fc981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3972fc981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972fc981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972fc981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3972fc98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3972fc98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3972fc981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3972fc981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3972fc981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13972fc981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3972fc981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3972fc981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3972fc981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13972fc981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3972fc981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3972fc981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3972fc981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3972fc981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3972fc9811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3972fc9811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3972fc9811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3972fc9811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13972fc9811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13972fc9811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972fc9811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972fc9811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3972fc9811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13972fc9811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3972fc9811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3972fc9811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f5e77e6543_0_1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f5e77e6543_0_1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3972fc9811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3972fc9811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5ab4526fa0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15ab4526fa0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f5e77e654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f5e77e654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972fc9811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972fc9811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972fc9811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972fc9811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e606185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e606185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972fc9811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972fc9811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972fc9811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972fc9811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852563" y="3464767"/>
            <a:ext cx="3815400" cy="214800"/>
          </a:xfrm>
          <a:prstGeom prst="rect">
            <a:avLst/>
          </a:prstGeom>
          <a:noFill/>
        </p:spPr>
        <p:txBody>
          <a:bodyPr anchorCtr="0" anchor="ctr" bIns="91425" lIns="91425" spcFirstLastPara="1" rIns="91425" wrap="square" tIns="91425">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293750" y="1495425"/>
            <a:ext cx="3764400" cy="1012200"/>
          </a:xfrm>
          <a:prstGeom prst="rect">
            <a:avLst/>
          </a:prstGeom>
        </p:spPr>
        <p:txBody>
          <a:bodyPr anchorCtr="0" anchor="ctr" bIns="91425" lIns="91425" spcFirstLastPara="1" rIns="91425" wrap="square" tIns="91425">
            <a:noAutofit/>
          </a:bodyPr>
          <a:lstStyle>
            <a:lvl1pPr lvl="0" algn="r">
              <a:spcBef>
                <a:spcPts val="0"/>
              </a:spcBef>
              <a:spcAft>
                <a:spcPts val="0"/>
              </a:spcAft>
              <a:buSzPts val="10000"/>
              <a:buNone/>
              <a:defRPr sz="100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56" name="Google Shape;56;p11"/>
          <p:cNvSpPr txBox="1"/>
          <p:nvPr>
            <p:ph idx="1" type="subTitle"/>
          </p:nvPr>
        </p:nvSpPr>
        <p:spPr>
          <a:xfrm>
            <a:off x="1933650" y="3189775"/>
            <a:ext cx="5153100" cy="289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cxnSp>
        <p:nvCxnSpPr>
          <p:cNvPr id="57" name="Google Shape;57;p1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0" name="Shape 60"/>
        <p:cNvGrpSpPr/>
        <p:nvPr/>
      </p:nvGrpSpPr>
      <p:grpSpPr>
        <a:xfrm>
          <a:off x="0" y="0"/>
          <a:ext cx="0" cy="0"/>
          <a:chOff x="0" y="0"/>
          <a:chExt cx="0" cy="0"/>
        </a:xfrm>
      </p:grpSpPr>
      <p:sp>
        <p:nvSpPr>
          <p:cNvPr id="61" name="Google Shape;61;p13"/>
          <p:cNvSpPr txBox="1"/>
          <p:nvPr>
            <p:ph type="title"/>
          </p:nvPr>
        </p:nvSpPr>
        <p:spPr>
          <a:xfrm>
            <a:off x="1641574" y="13610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 name="Google Shape;62;p13"/>
          <p:cNvSpPr txBox="1"/>
          <p:nvPr>
            <p:ph idx="1" type="subTitle"/>
          </p:nvPr>
        </p:nvSpPr>
        <p:spPr>
          <a:xfrm>
            <a:off x="16415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hasCustomPrompt="1" idx="2" type="title"/>
          </p:nvPr>
        </p:nvSpPr>
        <p:spPr>
          <a:xfrm>
            <a:off x="8061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 name="Google Shape;64;p13"/>
          <p:cNvSpPr txBox="1"/>
          <p:nvPr>
            <p:ph idx="3" type="title"/>
          </p:nvPr>
        </p:nvSpPr>
        <p:spPr>
          <a:xfrm>
            <a:off x="5499274" y="13610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3"/>
          <p:cNvSpPr txBox="1"/>
          <p:nvPr>
            <p:ph idx="4" type="subTitle"/>
          </p:nvPr>
        </p:nvSpPr>
        <p:spPr>
          <a:xfrm>
            <a:off x="5499261" y="20078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hasCustomPrompt="1" idx="5" type="title"/>
          </p:nvPr>
        </p:nvSpPr>
        <p:spPr>
          <a:xfrm>
            <a:off x="4663811" y="18591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13"/>
          <p:cNvSpPr txBox="1"/>
          <p:nvPr>
            <p:ph idx="6" type="title"/>
          </p:nvPr>
        </p:nvSpPr>
        <p:spPr>
          <a:xfrm>
            <a:off x="1641574" y="3103675"/>
            <a:ext cx="277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8" name="Google Shape;68;p13"/>
          <p:cNvSpPr txBox="1"/>
          <p:nvPr>
            <p:ph idx="7" type="subTitle"/>
          </p:nvPr>
        </p:nvSpPr>
        <p:spPr>
          <a:xfrm>
            <a:off x="16415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8" type="title"/>
          </p:nvPr>
        </p:nvSpPr>
        <p:spPr>
          <a:xfrm>
            <a:off x="8061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0" name="Google Shape;70;p13"/>
          <p:cNvSpPr txBox="1"/>
          <p:nvPr>
            <p:ph idx="9" type="title"/>
          </p:nvPr>
        </p:nvSpPr>
        <p:spPr>
          <a:xfrm>
            <a:off x="5499274" y="3103675"/>
            <a:ext cx="28317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1" name="Google Shape;71;p13"/>
          <p:cNvSpPr txBox="1"/>
          <p:nvPr>
            <p:ph idx="13" type="subTitle"/>
          </p:nvPr>
        </p:nvSpPr>
        <p:spPr>
          <a:xfrm>
            <a:off x="5499261" y="3750460"/>
            <a:ext cx="2230500" cy="5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3"/>
          <p:cNvSpPr txBox="1"/>
          <p:nvPr>
            <p:ph hasCustomPrompt="1" idx="14" type="title"/>
          </p:nvPr>
        </p:nvSpPr>
        <p:spPr>
          <a:xfrm>
            <a:off x="4663811" y="3601725"/>
            <a:ext cx="711900" cy="34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3"/>
          <p:cNvSpPr txBox="1"/>
          <p:nvPr>
            <p:ph idx="15"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74" name="Google Shape;74;p1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76" name="Shape 76"/>
        <p:cNvGrpSpPr/>
        <p:nvPr/>
      </p:nvGrpSpPr>
      <p:grpSpPr>
        <a:xfrm>
          <a:off x="0" y="0"/>
          <a:ext cx="0" cy="0"/>
          <a:chOff x="0" y="0"/>
          <a:chExt cx="0" cy="0"/>
        </a:xfrm>
      </p:grpSpPr>
      <p:sp>
        <p:nvSpPr>
          <p:cNvPr id="77" name="Google Shape;77;p14"/>
          <p:cNvSpPr txBox="1"/>
          <p:nvPr>
            <p:ph type="title"/>
          </p:nvPr>
        </p:nvSpPr>
        <p:spPr>
          <a:xfrm>
            <a:off x="191407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8" name="Google Shape;78;p14"/>
          <p:cNvSpPr txBox="1"/>
          <p:nvPr>
            <p:ph idx="1" type="subTitle"/>
          </p:nvPr>
        </p:nvSpPr>
        <p:spPr>
          <a:xfrm>
            <a:off x="191407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2" type="title"/>
          </p:nvPr>
        </p:nvSpPr>
        <p:spPr>
          <a:xfrm>
            <a:off x="4999425"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0" name="Google Shape;80;p14"/>
          <p:cNvSpPr txBox="1"/>
          <p:nvPr>
            <p:ph idx="3" type="subTitle"/>
          </p:nvPr>
        </p:nvSpPr>
        <p:spPr>
          <a:xfrm>
            <a:off x="4999425"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82" name="Google Shape;82;p1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83" name="Google Shape;83;p1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4_1">
    <p:spTree>
      <p:nvGrpSpPr>
        <p:cNvPr id="84" name="Shape 84"/>
        <p:cNvGrpSpPr/>
        <p:nvPr/>
      </p:nvGrpSpPr>
      <p:grpSpPr>
        <a:xfrm>
          <a:off x="0" y="0"/>
          <a:ext cx="0" cy="0"/>
          <a:chOff x="0" y="0"/>
          <a:chExt cx="0" cy="0"/>
        </a:xfrm>
      </p:grpSpPr>
      <p:sp>
        <p:nvSpPr>
          <p:cNvPr id="85" name="Google Shape;85;p15"/>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6" name="Google Shape;86;p15"/>
          <p:cNvSpPr txBox="1"/>
          <p:nvPr>
            <p:ph idx="1" type="subTitle"/>
          </p:nvPr>
        </p:nvSpPr>
        <p:spPr>
          <a:xfrm>
            <a:off x="1773725" y="2095103"/>
            <a:ext cx="2230500" cy="7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5"/>
          <p:cNvSpPr txBox="1"/>
          <p:nvPr>
            <p:ph idx="2" type="title"/>
          </p:nvPr>
        </p:nvSpPr>
        <p:spPr>
          <a:xfrm>
            <a:off x="5144188" y="2484688"/>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5"/>
          <p:cNvSpPr txBox="1"/>
          <p:nvPr>
            <p:ph idx="3" type="subTitle"/>
          </p:nvPr>
        </p:nvSpPr>
        <p:spPr>
          <a:xfrm>
            <a:off x="5144188" y="3131503"/>
            <a:ext cx="2230500" cy="78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90" name="Google Shape;90;p1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92" name="Shape 92"/>
        <p:cNvGrpSpPr/>
        <p:nvPr/>
      </p:nvGrpSpPr>
      <p:grpSpPr>
        <a:xfrm>
          <a:off x="0" y="0"/>
          <a:ext cx="0" cy="0"/>
          <a:chOff x="0" y="0"/>
          <a:chExt cx="0" cy="0"/>
        </a:xfrm>
      </p:grpSpPr>
      <p:sp>
        <p:nvSpPr>
          <p:cNvPr id="93" name="Google Shape;93;p16"/>
          <p:cNvSpPr txBox="1"/>
          <p:nvPr>
            <p:ph type="title"/>
          </p:nvPr>
        </p:nvSpPr>
        <p:spPr>
          <a:xfrm>
            <a:off x="71430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4" name="Google Shape;94;p16"/>
          <p:cNvSpPr txBox="1"/>
          <p:nvPr>
            <p:ph idx="1" type="subTitle"/>
          </p:nvPr>
        </p:nvSpPr>
        <p:spPr>
          <a:xfrm>
            <a:off x="71430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6"/>
          <p:cNvSpPr txBox="1"/>
          <p:nvPr>
            <p:ph idx="2" type="title"/>
          </p:nvPr>
        </p:nvSpPr>
        <p:spPr>
          <a:xfrm>
            <a:off x="3456750"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6" name="Google Shape;96;p16"/>
          <p:cNvSpPr txBox="1"/>
          <p:nvPr>
            <p:ph idx="3" type="subTitle"/>
          </p:nvPr>
        </p:nvSpPr>
        <p:spPr>
          <a:xfrm>
            <a:off x="3456750"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6"/>
          <p:cNvSpPr txBox="1"/>
          <p:nvPr>
            <p:ph idx="4" type="title"/>
          </p:nvPr>
        </p:nvSpPr>
        <p:spPr>
          <a:xfrm>
            <a:off x="6199188" y="24846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6"/>
          <p:cNvSpPr txBox="1"/>
          <p:nvPr>
            <p:ph idx="5" type="subTitle"/>
          </p:nvPr>
        </p:nvSpPr>
        <p:spPr>
          <a:xfrm>
            <a:off x="6199188" y="3131503"/>
            <a:ext cx="2230500" cy="7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6"/>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
    <p:spTree>
      <p:nvGrpSpPr>
        <p:cNvPr id="100" name="Shape 100"/>
        <p:cNvGrpSpPr/>
        <p:nvPr/>
      </p:nvGrpSpPr>
      <p:grpSpPr>
        <a:xfrm>
          <a:off x="0" y="0"/>
          <a:ext cx="0" cy="0"/>
          <a:chOff x="0" y="0"/>
          <a:chExt cx="0" cy="0"/>
        </a:xfrm>
      </p:grpSpPr>
      <p:sp>
        <p:nvSpPr>
          <p:cNvPr id="101" name="Google Shape;101;p17"/>
          <p:cNvSpPr txBox="1"/>
          <p:nvPr>
            <p:ph type="title"/>
          </p:nvPr>
        </p:nvSpPr>
        <p:spPr>
          <a:xfrm>
            <a:off x="73635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2" name="Google Shape;102;p17"/>
          <p:cNvSpPr txBox="1"/>
          <p:nvPr>
            <p:ph idx="1" type="subTitle"/>
          </p:nvPr>
        </p:nvSpPr>
        <p:spPr>
          <a:xfrm>
            <a:off x="73635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17"/>
          <p:cNvSpPr txBox="1"/>
          <p:nvPr>
            <p:ph idx="2" type="title"/>
          </p:nvPr>
        </p:nvSpPr>
        <p:spPr>
          <a:xfrm>
            <a:off x="736350"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4" name="Google Shape;104;p17"/>
          <p:cNvSpPr txBox="1"/>
          <p:nvPr>
            <p:ph idx="3" type="subTitle"/>
          </p:nvPr>
        </p:nvSpPr>
        <p:spPr>
          <a:xfrm>
            <a:off x="736350"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7"/>
          <p:cNvSpPr txBox="1"/>
          <p:nvPr>
            <p:ph idx="4" type="title"/>
          </p:nvPr>
        </p:nvSpPr>
        <p:spPr>
          <a:xfrm>
            <a:off x="6199188"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5" type="subTitle"/>
          </p:nvPr>
        </p:nvSpPr>
        <p:spPr>
          <a:xfrm>
            <a:off x="6199200" y="2122312"/>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17"/>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08" name="Google Shape;108;p17"/>
          <p:cNvSpPr txBox="1"/>
          <p:nvPr>
            <p:ph idx="7" type="title"/>
          </p:nvPr>
        </p:nvSpPr>
        <p:spPr>
          <a:xfrm>
            <a:off x="6199200"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9" name="Google Shape;109;p17"/>
          <p:cNvSpPr txBox="1"/>
          <p:nvPr>
            <p:ph idx="8" type="subTitle"/>
          </p:nvPr>
        </p:nvSpPr>
        <p:spPr>
          <a:xfrm>
            <a:off x="6199200"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7"/>
          <p:cNvSpPr txBox="1"/>
          <p:nvPr>
            <p:ph idx="9" type="title"/>
          </p:nvPr>
        </p:nvSpPr>
        <p:spPr>
          <a:xfrm>
            <a:off x="3459563" y="303997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1" name="Google Shape;111;p17"/>
          <p:cNvSpPr txBox="1"/>
          <p:nvPr>
            <p:ph idx="13" type="subTitle"/>
          </p:nvPr>
        </p:nvSpPr>
        <p:spPr>
          <a:xfrm>
            <a:off x="3459563" y="368678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2" name="Google Shape;112;p17"/>
          <p:cNvSpPr txBox="1"/>
          <p:nvPr>
            <p:ph idx="14" type="title"/>
          </p:nvPr>
        </p:nvSpPr>
        <p:spPr>
          <a:xfrm>
            <a:off x="3459563" y="1475500"/>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3" name="Google Shape;113;p17"/>
          <p:cNvSpPr txBox="1"/>
          <p:nvPr>
            <p:ph idx="15" type="subTitle"/>
          </p:nvPr>
        </p:nvSpPr>
        <p:spPr>
          <a:xfrm>
            <a:off x="3459563" y="2122313"/>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14" name="Google Shape;114;p1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
    <p:spTree>
      <p:nvGrpSpPr>
        <p:cNvPr id="116" name="Shape 116"/>
        <p:cNvGrpSpPr/>
        <p:nvPr/>
      </p:nvGrpSpPr>
      <p:grpSpPr>
        <a:xfrm>
          <a:off x="0" y="0"/>
          <a:ext cx="0" cy="0"/>
          <a:chOff x="0" y="0"/>
          <a:chExt cx="0" cy="0"/>
        </a:xfrm>
      </p:grpSpPr>
      <p:sp>
        <p:nvSpPr>
          <p:cNvPr id="117" name="Google Shape;117;p18"/>
          <p:cNvSpPr txBox="1"/>
          <p:nvPr>
            <p:ph type="title"/>
          </p:nvPr>
        </p:nvSpPr>
        <p:spPr>
          <a:xfrm>
            <a:off x="72120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8" name="Google Shape;118;p18"/>
          <p:cNvSpPr txBox="1"/>
          <p:nvPr>
            <p:ph idx="1" type="subTitle"/>
          </p:nvPr>
        </p:nvSpPr>
        <p:spPr>
          <a:xfrm>
            <a:off x="72120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18"/>
          <p:cNvSpPr txBox="1"/>
          <p:nvPr>
            <p:ph idx="2" type="title"/>
          </p:nvPr>
        </p:nvSpPr>
        <p:spPr>
          <a:xfrm>
            <a:off x="725325"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8"/>
          <p:cNvSpPr txBox="1"/>
          <p:nvPr>
            <p:ph idx="3" type="subTitle"/>
          </p:nvPr>
        </p:nvSpPr>
        <p:spPr>
          <a:xfrm>
            <a:off x="725325" y="21673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8"/>
          <p:cNvSpPr txBox="1"/>
          <p:nvPr>
            <p:ph idx="4" type="title"/>
          </p:nvPr>
        </p:nvSpPr>
        <p:spPr>
          <a:xfrm>
            <a:off x="6188163" y="15204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2" name="Google Shape;122;p18"/>
          <p:cNvSpPr txBox="1"/>
          <p:nvPr>
            <p:ph idx="5" type="subTitle"/>
          </p:nvPr>
        </p:nvSpPr>
        <p:spPr>
          <a:xfrm>
            <a:off x="6188175" y="2167300"/>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24" name="Google Shape;124;p18"/>
          <p:cNvSpPr txBox="1"/>
          <p:nvPr>
            <p:ph idx="7" type="title"/>
          </p:nvPr>
        </p:nvSpPr>
        <p:spPr>
          <a:xfrm>
            <a:off x="6184050" y="3064325"/>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5" name="Google Shape;125;p18"/>
          <p:cNvSpPr txBox="1"/>
          <p:nvPr>
            <p:ph idx="8" type="subTitle"/>
          </p:nvPr>
        </p:nvSpPr>
        <p:spPr>
          <a:xfrm>
            <a:off x="6184050" y="3711138"/>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6" name="Google Shape;126;p1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_1">
    <p:spTree>
      <p:nvGrpSpPr>
        <p:cNvPr id="128" name="Shape 128"/>
        <p:cNvGrpSpPr/>
        <p:nvPr/>
      </p:nvGrpSpPr>
      <p:grpSpPr>
        <a:xfrm>
          <a:off x="0" y="0"/>
          <a:ext cx="0" cy="0"/>
          <a:chOff x="0" y="0"/>
          <a:chExt cx="0" cy="0"/>
        </a:xfrm>
      </p:grpSpPr>
      <p:sp>
        <p:nvSpPr>
          <p:cNvPr id="129" name="Google Shape;129;p19"/>
          <p:cNvSpPr txBox="1"/>
          <p:nvPr>
            <p:ph type="title"/>
          </p:nvPr>
        </p:nvSpPr>
        <p:spPr>
          <a:xfrm>
            <a:off x="5194325" y="34435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0" name="Google Shape;130;p19"/>
          <p:cNvSpPr txBox="1"/>
          <p:nvPr>
            <p:ph idx="1" type="subTitle"/>
          </p:nvPr>
        </p:nvSpPr>
        <p:spPr>
          <a:xfrm>
            <a:off x="5194325" y="4090330"/>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1" name="Google Shape;131;p19"/>
          <p:cNvSpPr txBox="1"/>
          <p:nvPr>
            <p:ph idx="2" type="title"/>
          </p:nvPr>
        </p:nvSpPr>
        <p:spPr>
          <a:xfrm>
            <a:off x="5194313" y="11581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2" name="Google Shape;132;p19"/>
          <p:cNvSpPr txBox="1"/>
          <p:nvPr>
            <p:ph idx="3" type="subTitle"/>
          </p:nvPr>
        </p:nvSpPr>
        <p:spPr>
          <a:xfrm>
            <a:off x="5194325" y="1804929"/>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19"/>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34" name="Google Shape;134;p19"/>
          <p:cNvSpPr txBox="1"/>
          <p:nvPr>
            <p:ph idx="5" type="title"/>
          </p:nvPr>
        </p:nvSpPr>
        <p:spPr>
          <a:xfrm>
            <a:off x="5194325" y="2300824"/>
            <a:ext cx="2230500" cy="443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5" name="Google Shape;135;p19"/>
          <p:cNvSpPr txBox="1"/>
          <p:nvPr>
            <p:ph idx="6" type="subTitle"/>
          </p:nvPr>
        </p:nvSpPr>
        <p:spPr>
          <a:xfrm>
            <a:off x="5194325" y="2947643"/>
            <a:ext cx="2230500" cy="30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1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38" name="Shape 138"/>
        <p:cNvGrpSpPr/>
        <p:nvPr/>
      </p:nvGrpSpPr>
      <p:grpSpPr>
        <a:xfrm>
          <a:off x="0" y="0"/>
          <a:ext cx="0" cy="0"/>
          <a:chOff x="0" y="0"/>
          <a:chExt cx="0" cy="0"/>
        </a:xfrm>
      </p:grpSpPr>
      <p:sp>
        <p:nvSpPr>
          <p:cNvPr id="139" name="Google Shape;139;p20"/>
          <p:cNvSpPr txBox="1"/>
          <p:nvPr>
            <p:ph type="title"/>
          </p:nvPr>
        </p:nvSpPr>
        <p:spPr>
          <a:xfrm>
            <a:off x="5562600" y="2988175"/>
            <a:ext cx="2867100" cy="36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140" name="Google Shape;140;p20"/>
          <p:cNvSpPr txBox="1"/>
          <p:nvPr>
            <p:ph idx="1" type="subTitle"/>
          </p:nvPr>
        </p:nvSpPr>
        <p:spPr>
          <a:xfrm>
            <a:off x="4474125" y="1495425"/>
            <a:ext cx="3955500" cy="100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2380400" y="1273525"/>
            <a:ext cx="4445400" cy="1740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 type="subTitle"/>
          </p:nvPr>
        </p:nvSpPr>
        <p:spPr>
          <a:xfrm>
            <a:off x="2431100" y="3530450"/>
            <a:ext cx="4580400" cy="30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hasCustomPrompt="1" idx="2" type="title"/>
          </p:nvPr>
        </p:nvSpPr>
        <p:spPr>
          <a:xfrm>
            <a:off x="714300" y="1764027"/>
            <a:ext cx="1367400" cy="75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75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 name="Google Shape;18;p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1" name="Shape 141"/>
        <p:cNvGrpSpPr/>
        <p:nvPr/>
      </p:nvGrpSpPr>
      <p:grpSpPr>
        <a:xfrm>
          <a:off x="0" y="0"/>
          <a:ext cx="0" cy="0"/>
          <a:chOff x="0" y="0"/>
          <a:chExt cx="0" cy="0"/>
        </a:xfrm>
      </p:grpSpPr>
      <p:sp>
        <p:nvSpPr>
          <p:cNvPr id="142" name="Google Shape;142;p21"/>
          <p:cNvSpPr txBox="1"/>
          <p:nvPr>
            <p:ph hasCustomPrompt="1" type="title"/>
          </p:nvPr>
        </p:nvSpPr>
        <p:spPr>
          <a:xfrm>
            <a:off x="3857450" y="73057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3" name="Google Shape;143;p21"/>
          <p:cNvSpPr txBox="1"/>
          <p:nvPr>
            <p:ph idx="1" type="subTitle"/>
          </p:nvPr>
        </p:nvSpPr>
        <p:spPr>
          <a:xfrm>
            <a:off x="2704575" y="148877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1"/>
          <p:cNvSpPr txBox="1"/>
          <p:nvPr>
            <p:ph hasCustomPrompt="1" idx="2" type="title"/>
          </p:nvPr>
        </p:nvSpPr>
        <p:spPr>
          <a:xfrm>
            <a:off x="3857450" y="2029025"/>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5" name="Google Shape;145;p21"/>
          <p:cNvSpPr txBox="1"/>
          <p:nvPr>
            <p:ph idx="3" type="subTitle"/>
          </p:nvPr>
        </p:nvSpPr>
        <p:spPr>
          <a:xfrm>
            <a:off x="2704575" y="2787225"/>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1"/>
          <p:cNvSpPr txBox="1"/>
          <p:nvPr>
            <p:ph hasCustomPrompt="1" idx="4" type="title"/>
          </p:nvPr>
        </p:nvSpPr>
        <p:spPr>
          <a:xfrm>
            <a:off x="3780800" y="3330900"/>
            <a:ext cx="1938300" cy="56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47" name="Google Shape;147;p21"/>
          <p:cNvSpPr txBox="1"/>
          <p:nvPr>
            <p:ph idx="5" type="subTitle"/>
          </p:nvPr>
        </p:nvSpPr>
        <p:spPr>
          <a:xfrm>
            <a:off x="2704575" y="4089100"/>
            <a:ext cx="3734700" cy="180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48" name="Google Shape;148;p2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 name="Google Shape;149;p2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0" name="Shape 150"/>
        <p:cNvGrpSpPr/>
        <p:nvPr/>
      </p:nvGrpSpPr>
      <p:grpSpPr>
        <a:xfrm>
          <a:off x="0" y="0"/>
          <a:ext cx="0" cy="0"/>
          <a:chOff x="0" y="0"/>
          <a:chExt cx="0" cy="0"/>
        </a:xfrm>
      </p:grpSpPr>
      <p:sp>
        <p:nvSpPr>
          <p:cNvPr id="151" name="Google Shape;151;p22"/>
          <p:cNvSpPr txBox="1"/>
          <p:nvPr>
            <p:ph hasCustomPrompt="1" type="title"/>
          </p:nvPr>
        </p:nvSpPr>
        <p:spPr>
          <a:xfrm>
            <a:off x="1146851"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2" name="Google Shape;152;p22"/>
          <p:cNvSpPr txBox="1"/>
          <p:nvPr>
            <p:ph idx="1" type="subTitle"/>
          </p:nvPr>
        </p:nvSpPr>
        <p:spPr>
          <a:xfrm>
            <a:off x="714350"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2"/>
          <p:cNvSpPr txBox="1"/>
          <p:nvPr>
            <p:ph hasCustomPrompt="1" idx="2" type="title"/>
          </p:nvPr>
        </p:nvSpPr>
        <p:spPr>
          <a:xfrm>
            <a:off x="3075717"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4" name="Google Shape;154;p22"/>
          <p:cNvSpPr txBox="1"/>
          <p:nvPr>
            <p:ph idx="3" type="subTitle"/>
          </p:nvPr>
        </p:nvSpPr>
        <p:spPr>
          <a:xfrm>
            <a:off x="2643217"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2"/>
          <p:cNvSpPr txBox="1"/>
          <p:nvPr>
            <p:ph hasCustomPrompt="1" idx="4" type="title"/>
          </p:nvPr>
        </p:nvSpPr>
        <p:spPr>
          <a:xfrm>
            <a:off x="5004584" y="2167525"/>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6" name="Google Shape;156;p22"/>
          <p:cNvSpPr txBox="1"/>
          <p:nvPr>
            <p:ph idx="5" type="subTitle"/>
          </p:nvPr>
        </p:nvSpPr>
        <p:spPr>
          <a:xfrm>
            <a:off x="4572083" y="3611525"/>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2"/>
          <p:cNvSpPr txBox="1"/>
          <p:nvPr>
            <p:ph hasCustomPrompt="1" idx="6" type="title"/>
          </p:nvPr>
        </p:nvSpPr>
        <p:spPr>
          <a:xfrm>
            <a:off x="6933451" y="2950750"/>
            <a:ext cx="1127100" cy="56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3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8" name="Google Shape;158;p22"/>
          <p:cNvSpPr txBox="1"/>
          <p:nvPr>
            <p:ph idx="7" type="subTitle"/>
          </p:nvPr>
        </p:nvSpPr>
        <p:spPr>
          <a:xfrm>
            <a:off x="6500950" y="1480100"/>
            <a:ext cx="1928700" cy="564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2"/>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60" name="Google Shape;160;p2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1" name="Google Shape;161;p2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5">
    <p:spTree>
      <p:nvGrpSpPr>
        <p:cNvPr id="162" name="Shape 162"/>
        <p:cNvGrpSpPr/>
        <p:nvPr/>
      </p:nvGrpSpPr>
      <p:grpSpPr>
        <a:xfrm>
          <a:off x="0" y="0"/>
          <a:ext cx="0" cy="0"/>
          <a:chOff x="0" y="0"/>
          <a:chExt cx="0" cy="0"/>
        </a:xfrm>
      </p:grpSpPr>
      <p:sp>
        <p:nvSpPr>
          <p:cNvPr id="163" name="Google Shape;163;p23"/>
          <p:cNvSpPr txBox="1"/>
          <p:nvPr>
            <p:ph idx="1" type="subTitle"/>
          </p:nvPr>
        </p:nvSpPr>
        <p:spPr>
          <a:xfrm>
            <a:off x="3024150" y="2831188"/>
            <a:ext cx="3095700" cy="8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23"/>
          <p:cNvSpPr txBox="1"/>
          <p:nvPr>
            <p:ph type="title"/>
          </p:nvPr>
        </p:nvSpPr>
        <p:spPr>
          <a:xfrm>
            <a:off x="3024150" y="1440213"/>
            <a:ext cx="3095700" cy="126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900"/>
              <a:buNone/>
              <a:defRPr sz="107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65" name="Google Shape;165;p23"/>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23"/>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
    <p:spTree>
      <p:nvGrpSpPr>
        <p:cNvPr id="167" name="Shape 167"/>
        <p:cNvGrpSpPr/>
        <p:nvPr/>
      </p:nvGrpSpPr>
      <p:grpSpPr>
        <a:xfrm>
          <a:off x="0" y="0"/>
          <a:ext cx="0" cy="0"/>
          <a:chOff x="0" y="0"/>
          <a:chExt cx="0" cy="0"/>
        </a:xfrm>
      </p:grpSpPr>
      <p:sp>
        <p:nvSpPr>
          <p:cNvPr id="168" name="Google Shape;168;p24"/>
          <p:cNvSpPr txBox="1"/>
          <p:nvPr>
            <p:ph idx="1" type="subTitle"/>
          </p:nvPr>
        </p:nvSpPr>
        <p:spPr>
          <a:xfrm>
            <a:off x="1011250" y="2703350"/>
            <a:ext cx="2429100" cy="105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9" name="Google Shape;169;p24"/>
          <p:cNvSpPr txBox="1"/>
          <p:nvPr>
            <p:ph type="title"/>
          </p:nvPr>
        </p:nvSpPr>
        <p:spPr>
          <a:xfrm>
            <a:off x="1011250" y="1304150"/>
            <a:ext cx="1932000" cy="11820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70" name="Google Shape;170;p2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2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5703750" y="2703350"/>
            <a:ext cx="2429100" cy="105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74" name="Google Shape;174;p25"/>
          <p:cNvSpPr txBox="1"/>
          <p:nvPr>
            <p:ph type="title"/>
          </p:nvPr>
        </p:nvSpPr>
        <p:spPr>
          <a:xfrm>
            <a:off x="6276975" y="1304150"/>
            <a:ext cx="1855800" cy="118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900"/>
              <a:buNone/>
              <a:defRPr/>
            </a:lvl1pPr>
            <a:lvl2pPr lvl="1" rtl="0" algn="r">
              <a:spcBef>
                <a:spcPts val="0"/>
              </a:spcBef>
              <a:spcAft>
                <a:spcPts val="0"/>
              </a:spcAft>
              <a:buSzPts val="3900"/>
              <a:buNone/>
              <a:defRPr/>
            </a:lvl2pPr>
            <a:lvl3pPr lvl="2" rtl="0" algn="r">
              <a:spcBef>
                <a:spcPts val="0"/>
              </a:spcBef>
              <a:spcAft>
                <a:spcPts val="0"/>
              </a:spcAft>
              <a:buSzPts val="3900"/>
              <a:buNone/>
              <a:defRPr/>
            </a:lvl3pPr>
            <a:lvl4pPr lvl="3" rtl="0" algn="r">
              <a:spcBef>
                <a:spcPts val="0"/>
              </a:spcBef>
              <a:spcAft>
                <a:spcPts val="0"/>
              </a:spcAft>
              <a:buSzPts val="3900"/>
              <a:buNone/>
              <a:defRPr/>
            </a:lvl4pPr>
            <a:lvl5pPr lvl="4" rtl="0" algn="r">
              <a:spcBef>
                <a:spcPts val="0"/>
              </a:spcBef>
              <a:spcAft>
                <a:spcPts val="0"/>
              </a:spcAft>
              <a:buSzPts val="3900"/>
              <a:buNone/>
              <a:defRPr/>
            </a:lvl5pPr>
            <a:lvl6pPr lvl="5" rtl="0" algn="r">
              <a:spcBef>
                <a:spcPts val="0"/>
              </a:spcBef>
              <a:spcAft>
                <a:spcPts val="0"/>
              </a:spcAft>
              <a:buSzPts val="3900"/>
              <a:buNone/>
              <a:defRPr/>
            </a:lvl6pPr>
            <a:lvl7pPr lvl="6" rtl="0" algn="r">
              <a:spcBef>
                <a:spcPts val="0"/>
              </a:spcBef>
              <a:spcAft>
                <a:spcPts val="0"/>
              </a:spcAft>
              <a:buSzPts val="3900"/>
              <a:buNone/>
              <a:defRPr/>
            </a:lvl7pPr>
            <a:lvl8pPr lvl="7" rtl="0" algn="r">
              <a:spcBef>
                <a:spcPts val="0"/>
              </a:spcBef>
              <a:spcAft>
                <a:spcPts val="0"/>
              </a:spcAft>
              <a:buSzPts val="3900"/>
              <a:buNone/>
              <a:defRPr/>
            </a:lvl8pPr>
            <a:lvl9pPr lvl="8" rtl="0" algn="r">
              <a:spcBef>
                <a:spcPts val="0"/>
              </a:spcBef>
              <a:spcAft>
                <a:spcPts val="0"/>
              </a:spcAft>
              <a:buSzPts val="3900"/>
              <a:buNone/>
              <a:defRPr/>
            </a:lvl9pPr>
          </a:lstStyle>
          <a:p/>
        </p:txBody>
      </p:sp>
      <p:cxnSp>
        <p:nvCxnSpPr>
          <p:cNvPr id="175" name="Google Shape;175;p2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76" name="Google Shape;176;p2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6_1_2">
    <p:spTree>
      <p:nvGrpSpPr>
        <p:cNvPr id="177" name="Shape 177"/>
        <p:cNvGrpSpPr/>
        <p:nvPr/>
      </p:nvGrpSpPr>
      <p:grpSpPr>
        <a:xfrm>
          <a:off x="0" y="0"/>
          <a:ext cx="0" cy="0"/>
          <a:chOff x="0" y="0"/>
          <a:chExt cx="0" cy="0"/>
        </a:xfrm>
      </p:grpSpPr>
      <p:sp>
        <p:nvSpPr>
          <p:cNvPr id="178" name="Google Shape;178;p26"/>
          <p:cNvSpPr txBox="1"/>
          <p:nvPr>
            <p:ph idx="1" type="subTitle"/>
          </p:nvPr>
        </p:nvSpPr>
        <p:spPr>
          <a:xfrm>
            <a:off x="714300" y="1259225"/>
            <a:ext cx="5386200" cy="245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p:txBody>
      </p:sp>
      <p:sp>
        <p:nvSpPr>
          <p:cNvPr id="179" name="Google Shape;179;p2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180" name="Google Shape;180;p2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6_1_1">
    <p:spTree>
      <p:nvGrpSpPr>
        <p:cNvPr id="182" name="Shape 182"/>
        <p:cNvGrpSpPr/>
        <p:nvPr/>
      </p:nvGrpSpPr>
      <p:grpSpPr>
        <a:xfrm>
          <a:off x="0" y="0"/>
          <a:ext cx="0" cy="0"/>
          <a:chOff x="0" y="0"/>
          <a:chExt cx="0" cy="0"/>
        </a:xfrm>
      </p:grpSpPr>
      <p:sp>
        <p:nvSpPr>
          <p:cNvPr id="183" name="Google Shape;183;p27"/>
          <p:cNvSpPr txBox="1"/>
          <p:nvPr>
            <p:ph idx="1" type="subTitle"/>
          </p:nvPr>
        </p:nvSpPr>
        <p:spPr>
          <a:xfrm>
            <a:off x="7060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cxnSp>
        <p:nvCxnSpPr>
          <p:cNvPr id="184" name="Google Shape;184;p2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2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86" name="Google Shape;186;p27"/>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187" name="Google Shape;187;p27"/>
          <p:cNvSpPr txBox="1"/>
          <p:nvPr>
            <p:ph idx="2" type="subTitle"/>
          </p:nvPr>
        </p:nvSpPr>
        <p:spPr>
          <a:xfrm>
            <a:off x="4669650" y="1408650"/>
            <a:ext cx="3768300" cy="26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88" name="Shape 188"/>
        <p:cNvGrpSpPr/>
        <p:nvPr/>
      </p:nvGrpSpPr>
      <p:grpSpPr>
        <a:xfrm>
          <a:off x="0" y="0"/>
          <a:ext cx="0" cy="0"/>
          <a:chOff x="0" y="0"/>
          <a:chExt cx="0" cy="0"/>
        </a:xfrm>
      </p:grpSpPr>
      <p:sp>
        <p:nvSpPr>
          <p:cNvPr id="189" name="Google Shape;189;p28"/>
          <p:cNvSpPr txBox="1"/>
          <p:nvPr>
            <p:ph idx="1" type="subTitle"/>
          </p:nvPr>
        </p:nvSpPr>
        <p:spPr>
          <a:xfrm>
            <a:off x="714300" y="1656375"/>
            <a:ext cx="3361200" cy="13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8"/>
          <p:cNvSpPr txBox="1"/>
          <p:nvPr>
            <p:ph type="title"/>
          </p:nvPr>
        </p:nvSpPr>
        <p:spPr>
          <a:xfrm>
            <a:off x="714300" y="490500"/>
            <a:ext cx="2828700" cy="9624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sz="6800"/>
            </a:lvl1pPr>
            <a:lvl2pPr lvl="1" rtl="0" algn="ctr">
              <a:spcBef>
                <a:spcPts val="0"/>
              </a:spcBef>
              <a:spcAft>
                <a:spcPts val="0"/>
              </a:spcAft>
              <a:buSzPts val="3900"/>
              <a:buNone/>
              <a:defRPr/>
            </a:lvl2pPr>
            <a:lvl3pPr lvl="2" rtl="0" algn="ctr">
              <a:spcBef>
                <a:spcPts val="0"/>
              </a:spcBef>
              <a:spcAft>
                <a:spcPts val="0"/>
              </a:spcAft>
              <a:buSzPts val="3900"/>
              <a:buNone/>
              <a:defRPr/>
            </a:lvl3pPr>
            <a:lvl4pPr lvl="3" rtl="0" algn="ctr">
              <a:spcBef>
                <a:spcPts val="0"/>
              </a:spcBef>
              <a:spcAft>
                <a:spcPts val="0"/>
              </a:spcAft>
              <a:buSzPts val="3900"/>
              <a:buNone/>
              <a:defRPr/>
            </a:lvl4pPr>
            <a:lvl5pPr lvl="4" rtl="0" algn="ctr">
              <a:spcBef>
                <a:spcPts val="0"/>
              </a:spcBef>
              <a:spcAft>
                <a:spcPts val="0"/>
              </a:spcAft>
              <a:buSzPts val="3900"/>
              <a:buNone/>
              <a:defRPr/>
            </a:lvl5pPr>
            <a:lvl6pPr lvl="5" rtl="0" algn="ctr">
              <a:spcBef>
                <a:spcPts val="0"/>
              </a:spcBef>
              <a:spcAft>
                <a:spcPts val="0"/>
              </a:spcAft>
              <a:buSzPts val="3900"/>
              <a:buNone/>
              <a:defRPr/>
            </a:lvl6pPr>
            <a:lvl7pPr lvl="6" rtl="0" algn="ctr">
              <a:spcBef>
                <a:spcPts val="0"/>
              </a:spcBef>
              <a:spcAft>
                <a:spcPts val="0"/>
              </a:spcAft>
              <a:buSzPts val="3900"/>
              <a:buNone/>
              <a:defRPr/>
            </a:lvl7pPr>
            <a:lvl8pPr lvl="7" rtl="0" algn="ctr">
              <a:spcBef>
                <a:spcPts val="0"/>
              </a:spcBef>
              <a:spcAft>
                <a:spcPts val="0"/>
              </a:spcAft>
              <a:buSzPts val="3900"/>
              <a:buNone/>
              <a:defRPr/>
            </a:lvl8pPr>
            <a:lvl9pPr lvl="8" rtl="0" algn="ctr">
              <a:spcBef>
                <a:spcPts val="0"/>
              </a:spcBef>
              <a:spcAft>
                <a:spcPts val="0"/>
              </a:spcAft>
              <a:buSzPts val="3900"/>
              <a:buNone/>
              <a:defRPr/>
            </a:lvl9pPr>
          </a:lstStyle>
          <a:p/>
        </p:txBody>
      </p:sp>
      <p:cxnSp>
        <p:nvCxnSpPr>
          <p:cNvPr id="191" name="Google Shape;191;p2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2" name="Google Shape;192;p2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93" name="Google Shape;193;p28"/>
          <p:cNvSpPr txBox="1"/>
          <p:nvPr/>
        </p:nvSpPr>
        <p:spPr>
          <a:xfrm>
            <a:off x="714300" y="3620145"/>
            <a:ext cx="4739400" cy="5643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Arimo"/>
                <a:ea typeface="Arimo"/>
                <a:cs typeface="Arimo"/>
                <a:sym typeface="Arimo"/>
              </a:rPr>
              <a:t>CREDITS: This presentation template was created by </a:t>
            </a:r>
            <a:r>
              <a:rPr b="1" lang="en" sz="1200">
                <a:solidFill>
                  <a:schemeClr val="dk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dk1"/>
                </a:solidFill>
                <a:latin typeface="Arimo"/>
                <a:ea typeface="Arimo"/>
                <a:cs typeface="Arimo"/>
                <a:sym typeface="Arimo"/>
              </a:rPr>
              <a:t>, including icons by </a:t>
            </a:r>
            <a:r>
              <a:rPr b="1" lang="en" sz="1200">
                <a:solidFill>
                  <a:schemeClr val="dk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dk1"/>
                </a:solidFill>
                <a:latin typeface="Arimo"/>
                <a:ea typeface="Arimo"/>
                <a:cs typeface="Arimo"/>
                <a:sym typeface="Arimo"/>
              </a:rPr>
              <a:t> and infographics &amp; images by </a:t>
            </a:r>
            <a:r>
              <a:rPr b="1" lang="en" sz="1200">
                <a:solidFill>
                  <a:schemeClr val="dk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dk1"/>
              </a:solidFill>
              <a:latin typeface="Arimo"/>
              <a:ea typeface="Arimo"/>
              <a:cs typeface="Arimo"/>
              <a:sym typeface="Arim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194" name="Shape 1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195"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97" name="Google Shape;197;p3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a:off x="7786413" y="8020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1915951" y="33677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30"/>
          <p:cNvSpPr/>
          <p:nvPr/>
        </p:nvSpPr>
        <p:spPr>
          <a:xfrm>
            <a:off x="6775477" y="396541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1654063" y="1173140"/>
            <a:ext cx="335779" cy="396134"/>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8224526" y="2042072"/>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1685758">
            <a:off x="7349828" y="1695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224513" y="36894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rot="-1685758">
            <a:off x="2517753" y="14498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494952" y="2445824"/>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0"/>
          <p:cNvSpPr/>
          <p:nvPr/>
        </p:nvSpPr>
        <p:spPr>
          <a:xfrm>
            <a:off x="7674437" y="2459628"/>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rot="-4501656">
            <a:off x="7177993" y="3584747"/>
            <a:ext cx="700435" cy="696862"/>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rot="-4498560">
            <a:off x="7715362" y="3194685"/>
            <a:ext cx="372045" cy="370147"/>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rot="-4497731">
            <a:off x="7127795" y="2968777"/>
            <a:ext cx="503609" cy="50104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126688" y="34189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706038" y="19410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8140863" y="11731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rot="-1685758">
            <a:off x="930128" y="4021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1401912" y="42271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subTitle"/>
          </p:nvPr>
        </p:nvSpPr>
        <p:spPr>
          <a:xfrm>
            <a:off x="714300" y="1259225"/>
            <a:ext cx="7715400" cy="334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1" name="Google Shape;21;p4"/>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22" name="Google Shape;22;p4"/>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23" name="Google Shape;23;p4"/>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5_1">
    <p:spTree>
      <p:nvGrpSpPr>
        <p:cNvPr id="228" name="Shape 228"/>
        <p:cNvGrpSpPr/>
        <p:nvPr/>
      </p:nvGrpSpPr>
      <p:grpSpPr>
        <a:xfrm>
          <a:off x="0" y="0"/>
          <a:ext cx="0" cy="0"/>
          <a:chOff x="0" y="0"/>
          <a:chExt cx="0" cy="0"/>
        </a:xfrm>
      </p:grpSpPr>
      <p:sp>
        <p:nvSpPr>
          <p:cNvPr id="229" name="Google Shape;229;p31"/>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pic>
        <p:nvPicPr>
          <p:cNvPr id="230" name="Google Shape;230;p31"/>
          <p:cNvPicPr preferRelativeResize="0"/>
          <p:nvPr/>
        </p:nvPicPr>
        <p:blipFill>
          <a:blip r:embed="rId2">
            <a:alphaModFix/>
          </a:blip>
          <a:stretch>
            <a:fillRect/>
          </a:stretch>
        </p:blipFill>
        <p:spPr>
          <a:xfrm flipH="1" rot="-2846205">
            <a:off x="7699226" y="160927"/>
            <a:ext cx="1197651" cy="1347678"/>
          </a:xfrm>
          <a:prstGeom prst="rect">
            <a:avLst/>
          </a:prstGeom>
          <a:noFill/>
          <a:ln>
            <a:noFill/>
          </a:ln>
        </p:spPr>
      </p:pic>
      <p:pic>
        <p:nvPicPr>
          <p:cNvPr id="231" name="Google Shape;231;p31"/>
          <p:cNvPicPr preferRelativeResize="0"/>
          <p:nvPr/>
        </p:nvPicPr>
        <p:blipFill>
          <a:blip r:embed="rId3">
            <a:alphaModFix/>
          </a:blip>
          <a:stretch>
            <a:fillRect/>
          </a:stretch>
        </p:blipFill>
        <p:spPr>
          <a:xfrm flipH="1" rot="8853798">
            <a:off x="7947709" y="532781"/>
            <a:ext cx="576244" cy="57624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sp>
        <p:nvSpPr>
          <p:cNvPr id="26" name="Google Shape;26;p5"/>
          <p:cNvSpPr txBox="1"/>
          <p:nvPr>
            <p:ph idx="2" type="title"/>
          </p:nvPr>
        </p:nvSpPr>
        <p:spPr>
          <a:xfrm>
            <a:off x="1804169"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7" name="Google Shape;27;p5"/>
          <p:cNvSpPr txBox="1"/>
          <p:nvPr>
            <p:ph idx="1" type="subTitle"/>
          </p:nvPr>
        </p:nvSpPr>
        <p:spPr>
          <a:xfrm>
            <a:off x="1804169"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 name="Google Shape;28;p5"/>
          <p:cNvSpPr txBox="1"/>
          <p:nvPr>
            <p:ph idx="3" type="title"/>
          </p:nvPr>
        </p:nvSpPr>
        <p:spPr>
          <a:xfrm>
            <a:off x="5109344" y="2941888"/>
            <a:ext cx="2230500" cy="44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 name="Google Shape;29;p5"/>
          <p:cNvSpPr txBox="1"/>
          <p:nvPr>
            <p:ph idx="4" type="subTitle"/>
          </p:nvPr>
        </p:nvSpPr>
        <p:spPr>
          <a:xfrm>
            <a:off x="5109344" y="3588701"/>
            <a:ext cx="2230500" cy="6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30" name="Google Shape;30;p5"/>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1" name="Google Shape;31;p5"/>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4" name="Google Shape;34;p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idx="1" type="subTitle"/>
          </p:nvPr>
        </p:nvSpPr>
        <p:spPr>
          <a:xfrm>
            <a:off x="714300" y="1971675"/>
            <a:ext cx="3857700" cy="23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38" name="Google Shape;38;p7"/>
          <p:cNvSpPr txBox="1"/>
          <p:nvPr>
            <p:ph type="title"/>
          </p:nvPr>
        </p:nvSpPr>
        <p:spPr>
          <a:xfrm>
            <a:off x="714300" y="553450"/>
            <a:ext cx="3857700" cy="1246800"/>
          </a:xfrm>
          <a:prstGeom prst="rect">
            <a:avLst/>
          </a:prstGeom>
        </p:spPr>
        <p:txBody>
          <a:bodyPr anchorCtr="0" anchor="t" bIns="91425" lIns="91425" spcFirstLastPara="1" rIns="91425" wrap="square" tIns="91425">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p:txBody>
      </p:sp>
      <p:cxnSp>
        <p:nvCxnSpPr>
          <p:cNvPr id="39" name="Google Shape;39;p7"/>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7"/>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2367000" y="1163250"/>
            <a:ext cx="4410000" cy="281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3" name="Google Shape;43;p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4384500" y="1404538"/>
            <a:ext cx="4045200" cy="768600"/>
          </a:xfrm>
          <a:prstGeom prst="rect">
            <a:avLst/>
          </a:prstGeom>
        </p:spPr>
        <p:txBody>
          <a:bodyPr anchorCtr="0" anchor="t" bIns="91425" lIns="91425" spcFirstLastPara="1" rIns="91425" wrap="square" tIns="91425">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7" name="Google Shape;47;p9"/>
          <p:cNvSpPr txBox="1"/>
          <p:nvPr>
            <p:ph idx="1" type="subTitle"/>
          </p:nvPr>
        </p:nvSpPr>
        <p:spPr>
          <a:xfrm>
            <a:off x="4384500" y="2314563"/>
            <a:ext cx="4045200" cy="142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48" name="Google Shape;48;p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9" name="Google Shape;49;p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type="title"/>
          </p:nvPr>
        </p:nvSpPr>
        <p:spPr>
          <a:xfrm>
            <a:off x="750600" y="3073400"/>
            <a:ext cx="3414600" cy="1242300"/>
          </a:xfrm>
          <a:prstGeom prst="rect">
            <a:avLst/>
          </a:prstGeom>
        </p:spPr>
        <p:txBody>
          <a:bodyPr anchorCtr="0" anchor="t" bIns="91425" lIns="91425" spcFirstLastPara="1" rIns="91425" wrap="square" tIns="91425">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p:txBody>
      </p:sp>
      <p:cxnSp>
        <p:nvCxnSpPr>
          <p:cNvPr id="52" name="Google Shape;52;p1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100000">
              <a:schemeClr val="lt1"/>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indent="-317500" lvl="1" marL="914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indent="-317500" lvl="2" marL="1371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indent="-317500" lvl="3" marL="1828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indent="-317500" lvl="4" marL="22860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indent="-317500" lvl="5" marL="27432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indent="-317500" lvl="6" marL="32004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indent="-317500" lvl="7" marL="36576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indent="-317500" lvl="8" marL="41148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slide" Target="/ppt/slid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slide" Target="/ppt/slides/slide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slide" Target="/ppt/slid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slide" Target="/ppt/slid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slide" Target="/ppt/slides/slide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slide" Target="/ppt/slid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slide" Target="/ppt/slides/slid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slide" Target="/ppt/slid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slide" Target="/ppt/slid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slide" Target="/ppt/slides/slide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slide" Target="/ppt/slides/slide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slide" Target="/ppt/slides/slide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11.png"/><Relationship Id="rId6"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slide" Target="/ppt/slides/slide1.xml"/><Relationship Id="rId4" Type="http://schemas.openxmlformats.org/officeDocument/2006/relationships/image" Target="../media/image20.png"/><Relationship Id="rId5"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slide" Target="/ppt/slides/slide1.xml"/><Relationship Id="rId4" Type="http://schemas.openxmlformats.org/officeDocument/2006/relationships/image" Target="../media/image15.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21.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25.png"/><Relationship Id="rId6"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9.jpg"/><Relationship Id="rId4" Type="http://schemas.openxmlformats.org/officeDocument/2006/relationships/slide" Target="/ppt/slides/slide1.xml"/><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slide" Target="/ppt/slides/slide1.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slide" Target="/ppt/slides/slide1.xml"/><Relationship Id="rId4" Type="http://schemas.openxmlformats.org/officeDocument/2006/relationships/image" Target="../media/image24.png"/><Relationship Id="rId5"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slide" Target="/ppt/slides/slide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slide" Target="/ppt/slides/slide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slide" Target="/ppt/slides/slid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slide" Target="/ppt/slides/slid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slide" Target="/ppt/slides/slid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slide" Target="/ppt/slid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slide" Target="/ppt/slid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slide" Target="/ppt/slid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p:nvPr/>
        </p:nvSpPr>
        <p:spPr>
          <a:xfrm>
            <a:off x="765538" y="3326254"/>
            <a:ext cx="3989400" cy="4917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ph type="ctrTitle"/>
          </p:nvPr>
        </p:nvSpPr>
        <p:spPr>
          <a:xfrm>
            <a:off x="714300" y="1079004"/>
            <a:ext cx="5007300" cy="219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                     </a:t>
            </a:r>
            <a:r>
              <a:rPr lang="en">
                <a:solidFill>
                  <a:schemeClr val="lt2"/>
                </a:solidFill>
              </a:rPr>
              <a:t>Value </a:t>
            </a:r>
            <a:r>
              <a:rPr lang="en"/>
              <a:t>Decomposition</a:t>
            </a:r>
            <a:endParaRPr/>
          </a:p>
        </p:txBody>
      </p:sp>
      <p:sp>
        <p:nvSpPr>
          <p:cNvPr id="238" name="Google Shape;238;p32"/>
          <p:cNvSpPr/>
          <p:nvPr/>
        </p:nvSpPr>
        <p:spPr>
          <a:xfrm>
            <a:off x="3177536" y="41215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rot="-1685758">
            <a:off x="4276753" y="42838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849500" y="1326279"/>
            <a:ext cx="2495439" cy="64784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Bebas Neue"/>
              </a:rPr>
              <a:t>Singular</a:t>
            </a:r>
          </a:p>
        </p:txBody>
      </p:sp>
      <p:sp>
        <p:nvSpPr>
          <p:cNvPr id="241" name="Google Shape;241;p32"/>
          <p:cNvSpPr/>
          <p:nvPr/>
        </p:nvSpPr>
        <p:spPr>
          <a:xfrm>
            <a:off x="3870412"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2"/>
          <p:cNvGrpSpPr/>
          <p:nvPr/>
        </p:nvGrpSpPr>
        <p:grpSpPr>
          <a:xfrm>
            <a:off x="706038" y="312972"/>
            <a:ext cx="140222" cy="140409"/>
            <a:chOff x="2741000" y="199475"/>
            <a:chExt cx="191953" cy="192210"/>
          </a:xfrm>
        </p:grpSpPr>
        <p:sp>
          <p:nvSpPr>
            <p:cNvPr id="243" name="Google Shape;243;p3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32"/>
          <p:cNvGrpSpPr/>
          <p:nvPr/>
        </p:nvGrpSpPr>
        <p:grpSpPr>
          <a:xfrm>
            <a:off x="5041963" y="757530"/>
            <a:ext cx="3701872" cy="3762679"/>
            <a:chOff x="5041963" y="757530"/>
            <a:chExt cx="3701872" cy="3762679"/>
          </a:xfrm>
        </p:grpSpPr>
        <p:sp>
          <p:nvSpPr>
            <p:cNvPr id="253" name="Google Shape;253;p32"/>
            <p:cNvSpPr/>
            <p:nvPr/>
          </p:nvSpPr>
          <p:spPr>
            <a:xfrm rot="7198710">
              <a:off x="6604948" y="136717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2"/>
            <p:cNvGrpSpPr/>
            <p:nvPr/>
          </p:nvGrpSpPr>
          <p:grpSpPr>
            <a:xfrm>
              <a:off x="5536526" y="2174241"/>
              <a:ext cx="858975" cy="300968"/>
              <a:chOff x="2271950" y="2722775"/>
              <a:chExt cx="575875" cy="201775"/>
            </a:xfrm>
          </p:grpSpPr>
          <p:sp>
            <p:nvSpPr>
              <p:cNvPr id="255" name="Google Shape;255;p3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2"/>
            <p:cNvSpPr/>
            <p:nvPr/>
          </p:nvSpPr>
          <p:spPr>
            <a:xfrm rot="8100000">
              <a:off x="6648045" y="2782815"/>
              <a:ext cx="969401" cy="964456"/>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rot="7198710">
              <a:off x="5934873" y="32980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2"/>
            <p:cNvGrpSpPr/>
            <p:nvPr/>
          </p:nvGrpSpPr>
          <p:grpSpPr>
            <a:xfrm>
              <a:off x="6056200" y="1535350"/>
              <a:ext cx="2293204" cy="1710167"/>
              <a:chOff x="1062800" y="1986296"/>
              <a:chExt cx="2169540" cy="1617945"/>
            </a:xfrm>
          </p:grpSpPr>
          <p:sp>
            <p:nvSpPr>
              <p:cNvPr id="263" name="Google Shape;263;p32"/>
              <p:cNvSpPr/>
              <p:nvPr/>
            </p:nvSpPr>
            <p:spPr>
              <a:xfrm>
                <a:off x="1062800" y="1986296"/>
                <a:ext cx="2169540" cy="1617945"/>
              </a:xfrm>
              <a:custGeom>
                <a:rect b="b" l="l" r="r" t="t"/>
                <a:pathLst>
                  <a:path extrusionOk="0" h="49275" w="66074">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1062800" y="1986854"/>
                <a:ext cx="1993479" cy="1436072"/>
              </a:xfrm>
              <a:custGeom>
                <a:rect b="b" l="l" r="r" t="t"/>
                <a:pathLst>
                  <a:path extrusionOk="0" fill="none" h="43736" w="60712">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1163997" y="2090415"/>
                <a:ext cx="1791675" cy="1259977"/>
              </a:xfrm>
              <a:custGeom>
                <a:rect b="b" l="l" r="r" t="t"/>
                <a:pathLst>
                  <a:path extrusionOk="0" fill="none" h="38373" w="54566">
                    <a:moveTo>
                      <a:pt x="0" y="9495"/>
                    </a:moveTo>
                    <a:lnTo>
                      <a:pt x="48972" y="0"/>
                    </a:lnTo>
                    <a:lnTo>
                      <a:pt x="54565" y="28895"/>
                    </a:lnTo>
                    <a:lnTo>
                      <a:pt x="5612" y="38372"/>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1118356" y="3046759"/>
                <a:ext cx="2113983" cy="557473"/>
              </a:xfrm>
              <a:custGeom>
                <a:rect b="b" l="l" r="r" t="t"/>
                <a:pathLst>
                  <a:path extrusionOk="0" fill="none" h="16978" w="64382">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1884028" y="3195336"/>
                <a:ext cx="567422" cy="149760"/>
              </a:xfrm>
              <a:custGeom>
                <a:rect b="b" l="l" r="r" t="t"/>
                <a:pathLst>
                  <a:path extrusionOk="0" fill="none" h="4561" w="17281">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1365799" y="2636719"/>
                <a:ext cx="115842" cy="432897"/>
              </a:xfrm>
              <a:custGeom>
                <a:rect b="b" l="l" r="r" t="t"/>
                <a:pathLst>
                  <a:path extrusionOk="0" fill="none" h="13184" w="3528">
                    <a:moveTo>
                      <a:pt x="2530" y="13183"/>
                    </a:moveTo>
                    <a:lnTo>
                      <a:pt x="0" y="197"/>
                    </a:lnTo>
                    <a:lnTo>
                      <a:pt x="998" y="1"/>
                    </a:lnTo>
                    <a:lnTo>
                      <a:pt x="3527" y="129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1549443" y="2765989"/>
                <a:ext cx="84846" cy="267934"/>
              </a:xfrm>
              <a:custGeom>
                <a:rect b="b" l="l" r="r" t="t"/>
                <a:pathLst>
                  <a:path extrusionOk="0" fill="none" h="8160" w="2584">
                    <a:moveTo>
                      <a:pt x="998" y="1"/>
                    </a:moveTo>
                    <a:lnTo>
                      <a:pt x="2584" y="7964"/>
                    </a:lnTo>
                    <a:lnTo>
                      <a:pt x="1586" y="8160"/>
                    </a:lnTo>
                    <a:lnTo>
                      <a:pt x="1" y="19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1641873" y="2453633"/>
                <a:ext cx="139844" cy="551037"/>
              </a:xfrm>
              <a:custGeom>
                <a:rect b="b" l="l" r="r" t="t"/>
                <a:pathLst>
                  <a:path extrusionOk="0" fill="none" h="16782" w="4259">
                    <a:moveTo>
                      <a:pt x="3261" y="16782"/>
                    </a:moveTo>
                    <a:lnTo>
                      <a:pt x="0" y="197"/>
                    </a:lnTo>
                    <a:lnTo>
                      <a:pt x="998" y="1"/>
                    </a:lnTo>
                    <a:lnTo>
                      <a:pt x="4258" y="16586"/>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1831985" y="2644337"/>
                <a:ext cx="97126" cy="331108"/>
              </a:xfrm>
              <a:custGeom>
                <a:rect b="b" l="l" r="r" t="t"/>
                <a:pathLst>
                  <a:path extrusionOk="0" fill="none" h="10084" w="2958">
                    <a:moveTo>
                      <a:pt x="1960" y="10083"/>
                    </a:moveTo>
                    <a:lnTo>
                      <a:pt x="0" y="196"/>
                    </a:lnTo>
                    <a:lnTo>
                      <a:pt x="998" y="0"/>
                    </a:lnTo>
                    <a:lnTo>
                      <a:pt x="2957" y="9887"/>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1959483" y="2513293"/>
                <a:ext cx="117024" cy="433488"/>
              </a:xfrm>
              <a:custGeom>
                <a:rect b="b" l="l" r="r" t="t"/>
                <a:pathLst>
                  <a:path extrusionOk="0" fill="none" h="13202" w="3564">
                    <a:moveTo>
                      <a:pt x="2566" y="13201"/>
                    </a:moveTo>
                    <a:lnTo>
                      <a:pt x="1" y="197"/>
                    </a:lnTo>
                    <a:lnTo>
                      <a:pt x="998" y="1"/>
                    </a:lnTo>
                    <a:lnTo>
                      <a:pt x="3564"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2106877" y="2484629"/>
                <a:ext cx="117024" cy="432897"/>
              </a:xfrm>
              <a:custGeom>
                <a:rect b="b" l="l" r="r" t="t"/>
                <a:pathLst>
                  <a:path extrusionOk="0" fill="none" h="13184" w="3564">
                    <a:moveTo>
                      <a:pt x="2566" y="13184"/>
                    </a:moveTo>
                    <a:lnTo>
                      <a:pt x="1" y="197"/>
                    </a:lnTo>
                    <a:lnTo>
                      <a:pt x="998" y="1"/>
                    </a:lnTo>
                    <a:lnTo>
                      <a:pt x="3564" y="12988"/>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2254305" y="2455406"/>
                <a:ext cx="116991" cy="433455"/>
              </a:xfrm>
              <a:custGeom>
                <a:rect b="b" l="l" r="r" t="t"/>
                <a:pathLst>
                  <a:path extrusionOk="0" fill="none" h="13201" w="3563">
                    <a:moveTo>
                      <a:pt x="2565" y="13201"/>
                    </a:moveTo>
                    <a:lnTo>
                      <a:pt x="0" y="196"/>
                    </a:lnTo>
                    <a:lnTo>
                      <a:pt x="998" y="0"/>
                    </a:lnTo>
                    <a:lnTo>
                      <a:pt x="3563" y="13005"/>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478303" y="2670637"/>
                <a:ext cx="67903" cy="183712"/>
              </a:xfrm>
              <a:custGeom>
                <a:rect b="b" l="l" r="r" t="t"/>
                <a:pathLst>
                  <a:path extrusionOk="0" fill="none" h="5595" w="2068">
                    <a:moveTo>
                      <a:pt x="1070" y="5595"/>
                    </a:moveTo>
                    <a:lnTo>
                      <a:pt x="1" y="197"/>
                    </a:lnTo>
                    <a:lnTo>
                      <a:pt x="999" y="1"/>
                    </a:lnTo>
                    <a:lnTo>
                      <a:pt x="2067" y="5399"/>
                    </a:ln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1399126" y="2873030"/>
                <a:ext cx="1336023" cy="256244"/>
              </a:xfrm>
              <a:custGeom>
                <a:rect b="b" l="l" r="r" t="t"/>
                <a:pathLst>
                  <a:path extrusionOk="0" fill="none" h="7804" w="40689">
                    <a:moveTo>
                      <a:pt x="40688" y="1"/>
                    </a:moveTo>
                    <a:lnTo>
                      <a:pt x="1" y="780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32"/>
            <p:cNvGrpSpPr/>
            <p:nvPr/>
          </p:nvGrpSpPr>
          <p:grpSpPr>
            <a:xfrm>
              <a:off x="7524694" y="2964516"/>
              <a:ext cx="953591" cy="334099"/>
              <a:chOff x="2271950" y="2722775"/>
              <a:chExt cx="575875" cy="201775"/>
            </a:xfrm>
          </p:grpSpPr>
          <p:sp>
            <p:nvSpPr>
              <p:cNvPr id="278" name="Google Shape;278;p3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32"/>
            <p:cNvGrpSpPr/>
            <p:nvPr/>
          </p:nvGrpSpPr>
          <p:grpSpPr>
            <a:xfrm>
              <a:off x="7653574" y="1141618"/>
              <a:ext cx="695830" cy="643529"/>
              <a:chOff x="3407216" y="1944760"/>
              <a:chExt cx="535831" cy="495479"/>
            </a:xfrm>
          </p:grpSpPr>
          <p:sp>
            <p:nvSpPr>
              <p:cNvPr id="284" name="Google Shape;284;p32"/>
              <p:cNvSpPr/>
              <p:nvPr/>
            </p:nvSpPr>
            <p:spPr>
              <a:xfrm>
                <a:off x="3747055" y="2059977"/>
                <a:ext cx="195992" cy="130486"/>
              </a:xfrm>
              <a:custGeom>
                <a:rect b="b" l="l" r="r" t="t"/>
                <a:pathLst>
                  <a:path extrusionOk="0" h="3974" w="5969">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2"/>
              <p:cNvSpPr/>
              <p:nvPr/>
            </p:nvSpPr>
            <p:spPr>
              <a:xfrm>
                <a:off x="3715468" y="1944760"/>
                <a:ext cx="143916" cy="193628"/>
              </a:xfrm>
              <a:custGeom>
                <a:rect b="b" l="l" r="r" t="t"/>
                <a:pathLst>
                  <a:path extrusionOk="0" h="5897" w="4383">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2"/>
              <p:cNvSpPr/>
              <p:nvPr/>
            </p:nvSpPr>
            <p:spPr>
              <a:xfrm>
                <a:off x="3407216" y="2031904"/>
                <a:ext cx="459197" cy="408336"/>
              </a:xfrm>
              <a:custGeom>
                <a:rect b="b" l="l" r="r" t="t"/>
                <a:pathLst>
                  <a:path extrusionOk="0" h="12436" w="13985">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32"/>
            <p:cNvSpPr/>
            <p:nvPr/>
          </p:nvSpPr>
          <p:spPr>
            <a:xfrm>
              <a:off x="8170289" y="42038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2"/>
            <p:cNvSpPr/>
            <p:nvPr/>
          </p:nvSpPr>
          <p:spPr>
            <a:xfrm>
              <a:off x="8030063" y="757530"/>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2"/>
            <p:cNvSpPr/>
            <p:nvPr/>
          </p:nvSpPr>
          <p:spPr>
            <a:xfrm>
              <a:off x="5256650"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70829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565327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5041963"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2"/>
            <p:cNvSpPr/>
            <p:nvPr/>
          </p:nvSpPr>
          <p:spPr>
            <a:xfrm>
              <a:off x="5692426" y="4028640"/>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2"/>
            <p:cNvSpPr/>
            <p:nvPr/>
          </p:nvSpPr>
          <p:spPr>
            <a:xfrm rot="-1685758">
              <a:off x="6377366"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rot="-1685758">
              <a:off x="7465216" y="405248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6575627" y="3816888"/>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p:nvPr/>
          </p:nvSpPr>
          <p:spPr>
            <a:xfrm>
              <a:off x="5138089" y="15277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2"/>
            <p:cNvGrpSpPr/>
            <p:nvPr/>
          </p:nvGrpSpPr>
          <p:grpSpPr>
            <a:xfrm>
              <a:off x="6882732" y="2040297"/>
              <a:ext cx="1861102" cy="1904111"/>
              <a:chOff x="6882732" y="2040297"/>
              <a:chExt cx="1861102" cy="1904111"/>
            </a:xfrm>
          </p:grpSpPr>
          <p:grpSp>
            <p:nvGrpSpPr>
              <p:cNvPr id="299" name="Google Shape;299;p32"/>
              <p:cNvGrpSpPr/>
              <p:nvPr/>
            </p:nvGrpSpPr>
            <p:grpSpPr>
              <a:xfrm rot="1800000">
                <a:off x="7153488" y="2273972"/>
                <a:ext cx="1319590" cy="1436760"/>
                <a:chOff x="2956444" y="-416775"/>
                <a:chExt cx="1627918" cy="1772276"/>
              </a:xfrm>
            </p:grpSpPr>
            <p:sp>
              <p:nvSpPr>
                <p:cNvPr id="300" name="Google Shape;300;p32"/>
                <p:cNvSpPr/>
                <p:nvPr/>
              </p:nvSpPr>
              <p:spPr>
                <a:xfrm rot="-1685758">
                  <a:off x="3256913" y="-103587"/>
                  <a:ext cx="989043" cy="989043"/>
                </a:xfrm>
                <a:custGeom>
                  <a:rect b="b" l="l" r="r" t="t"/>
                  <a:pathLst>
                    <a:path extrusionOk="0" h="28717" w="28717">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2"/>
                <p:cNvSpPr/>
                <p:nvPr/>
              </p:nvSpPr>
              <p:spPr>
                <a:xfrm rot="-1685758">
                  <a:off x="4089280" y="737191"/>
                  <a:ext cx="118443" cy="204959"/>
                </a:xfrm>
                <a:custGeom>
                  <a:rect b="b" l="l" r="r" t="t"/>
                  <a:pathLst>
                    <a:path extrusionOk="0" h="5951" w="3439">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rot="-1685758">
                  <a:off x="4188388" y="804968"/>
                  <a:ext cx="292714" cy="511759"/>
                </a:xfrm>
                <a:custGeom>
                  <a:rect b="b" l="l" r="r" t="t"/>
                  <a:pathLst>
                    <a:path extrusionOk="0" h="14859" w="8499">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rot="-1685758">
                  <a:off x="3167104" y="-212431"/>
                  <a:ext cx="1164555" cy="1186011"/>
                </a:xfrm>
                <a:custGeom>
                  <a:rect b="b" l="l" r="r" t="t"/>
                  <a:pathLst>
                    <a:path extrusionOk="0" h="34436" w="33813">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rot="-1685758">
                  <a:off x="3633731" y="686682"/>
                  <a:ext cx="59549" cy="60134"/>
                </a:xfrm>
                <a:custGeom>
                  <a:rect b="b" l="l" r="r" t="t"/>
                  <a:pathLst>
                    <a:path extrusionOk="0" fill="none" h="1746" w="1729">
                      <a:moveTo>
                        <a:pt x="1729" y="748"/>
                      </a:moveTo>
                      <a:cubicBezTo>
                        <a:pt x="1729" y="1408"/>
                        <a:pt x="945" y="1746"/>
                        <a:pt x="464" y="1283"/>
                      </a:cubicBezTo>
                      <a:cubicBezTo>
                        <a:pt x="1" y="820"/>
                        <a:pt x="321" y="18"/>
                        <a:pt x="980" y="18"/>
                      </a:cubicBezTo>
                      <a:cubicBezTo>
                        <a:pt x="1390" y="0"/>
                        <a:pt x="1729" y="339"/>
                        <a:pt x="1729" y="748"/>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rot="-1685758">
                  <a:off x="3920185" y="240959"/>
                  <a:ext cx="59549" cy="60168"/>
                </a:xfrm>
                <a:custGeom>
                  <a:rect b="b" l="l" r="r" t="t"/>
                  <a:pathLst>
                    <a:path extrusionOk="0" fill="none" h="1747" w="1729">
                      <a:moveTo>
                        <a:pt x="1729" y="749"/>
                      </a:moveTo>
                      <a:cubicBezTo>
                        <a:pt x="1729" y="1408"/>
                        <a:pt x="927" y="1746"/>
                        <a:pt x="464" y="1283"/>
                      </a:cubicBezTo>
                      <a:cubicBezTo>
                        <a:pt x="1" y="802"/>
                        <a:pt x="321" y="0"/>
                        <a:pt x="998" y="0"/>
                      </a:cubicBezTo>
                      <a:cubicBezTo>
                        <a:pt x="1408" y="0"/>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rot="-1685758">
                  <a:off x="3804917" y="483952"/>
                  <a:ext cx="59549" cy="59549"/>
                </a:xfrm>
                <a:custGeom>
                  <a:rect b="b" l="l" r="r" t="t"/>
                  <a:pathLst>
                    <a:path extrusionOk="0" fill="none" h="1729" w="1729">
                      <a:moveTo>
                        <a:pt x="1729" y="749"/>
                      </a:moveTo>
                      <a:cubicBezTo>
                        <a:pt x="1729" y="1408"/>
                        <a:pt x="927" y="1729"/>
                        <a:pt x="464" y="1266"/>
                      </a:cubicBezTo>
                      <a:cubicBezTo>
                        <a:pt x="1" y="803"/>
                        <a:pt x="322" y="1"/>
                        <a:pt x="999" y="1"/>
                      </a:cubicBezTo>
                      <a:cubicBezTo>
                        <a:pt x="1390"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2"/>
                <p:cNvSpPr/>
                <p:nvPr/>
              </p:nvSpPr>
              <p:spPr>
                <a:xfrm rot="-1685758">
                  <a:off x="3656982" y="206840"/>
                  <a:ext cx="59549" cy="59549"/>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
                <p:cNvSpPr/>
                <p:nvPr/>
              </p:nvSpPr>
              <p:spPr>
                <a:xfrm rot="-1685758">
                  <a:off x="3625057" y="514757"/>
                  <a:ext cx="17221" cy="173652"/>
                </a:xfrm>
                <a:custGeom>
                  <a:rect b="b" l="l" r="r" t="t"/>
                  <a:pathLst>
                    <a:path extrusionOk="0" fill="none" h="5042" w="500">
                      <a:moveTo>
                        <a:pt x="1" y="5042"/>
                      </a:moveTo>
                      <a:lnTo>
                        <a:pt x="500" y="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rot="-1685758">
                  <a:off x="3641679" y="449510"/>
                  <a:ext cx="154675" cy="97571"/>
                </a:xfrm>
                <a:custGeom>
                  <a:rect b="b" l="l" r="r" t="t"/>
                  <a:pathLst>
                    <a:path extrusionOk="0" fill="none" h="2833" w="4491">
                      <a:moveTo>
                        <a:pt x="1" y="0"/>
                      </a:moveTo>
                      <a:lnTo>
                        <a:pt x="4490" y="283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rot="-1685758">
                  <a:off x="3762760" y="237601"/>
                  <a:ext cx="34" cy="263233"/>
                </a:xfrm>
                <a:custGeom>
                  <a:rect b="b" l="l" r="r" t="t"/>
                  <a:pathLst>
                    <a:path extrusionOk="0" fill="none" h="7643" w="1">
                      <a:moveTo>
                        <a:pt x="1" y="7643"/>
                      </a:moveTo>
                      <a:lnTo>
                        <a:pt x="1"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p:nvPr/>
              </p:nvSpPr>
              <p:spPr>
                <a:xfrm rot="-1685758">
                  <a:off x="3732400" y="186253"/>
                  <a:ext cx="173652" cy="122748"/>
                </a:xfrm>
                <a:custGeom>
                  <a:rect b="b" l="l" r="r" t="t"/>
                  <a:pathLst>
                    <a:path extrusionOk="0" fill="none" h="3564" w="5042">
                      <a:moveTo>
                        <a:pt x="0" y="1"/>
                      </a:moveTo>
                      <a:lnTo>
                        <a:pt x="5042" y="3564"/>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rot="-1685758">
                  <a:off x="3885238" y="25901"/>
                  <a:ext cx="654" cy="230755"/>
                </a:xfrm>
                <a:custGeom>
                  <a:rect b="b" l="l" r="r" t="t"/>
                  <a:pathLst>
                    <a:path extrusionOk="0" fill="none" h="6700" w="19">
                      <a:moveTo>
                        <a:pt x="0" y="6699"/>
                      </a:moveTo>
                      <a:lnTo>
                        <a:pt x="18" y="1"/>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
                <p:cNvSpPr/>
                <p:nvPr/>
              </p:nvSpPr>
              <p:spPr>
                <a:xfrm rot="-1685758">
                  <a:off x="3819341" y="33672"/>
                  <a:ext cx="34992" cy="30101"/>
                </a:xfrm>
                <a:custGeom>
                  <a:rect b="b" l="l" r="r" t="t"/>
                  <a:pathLst>
                    <a:path extrusionOk="0" fill="none" h="874" w="1016">
                      <a:moveTo>
                        <a:pt x="1016" y="838"/>
                      </a:moveTo>
                      <a:lnTo>
                        <a:pt x="481" y="0"/>
                      </a:lnTo>
                      <a:lnTo>
                        <a:pt x="0" y="873"/>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32"/>
              <p:cNvSpPr/>
              <p:nvPr/>
            </p:nvSpPr>
            <p:spPr>
              <a:xfrm rot="113924">
                <a:off x="7656437" y="2922773"/>
                <a:ext cx="48270" cy="48274"/>
              </a:xfrm>
              <a:custGeom>
                <a:rect b="b" l="l" r="r" t="t"/>
                <a:pathLst>
                  <a:path extrusionOk="0" fill="none" h="1729" w="1729">
                    <a:moveTo>
                      <a:pt x="1729" y="731"/>
                    </a:moveTo>
                    <a:cubicBezTo>
                      <a:pt x="1729" y="1390"/>
                      <a:pt x="927" y="1729"/>
                      <a:pt x="464" y="1266"/>
                    </a:cubicBezTo>
                    <a:cubicBezTo>
                      <a:pt x="1" y="785"/>
                      <a:pt x="322" y="1"/>
                      <a:pt x="999" y="1"/>
                    </a:cubicBezTo>
                    <a:cubicBezTo>
                      <a:pt x="1390" y="1"/>
                      <a:pt x="1729" y="322"/>
                      <a:pt x="1729" y="73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 name="Google Shape;315;p32">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1"/>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 Of SVD</a:t>
            </a:r>
            <a:endParaRPr/>
          </a:p>
        </p:txBody>
      </p:sp>
      <p:sp>
        <p:nvSpPr>
          <p:cNvPr id="471" name="Google Shape;471;p4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41"/>
          <p:cNvGrpSpPr/>
          <p:nvPr/>
        </p:nvGrpSpPr>
        <p:grpSpPr>
          <a:xfrm>
            <a:off x="706038" y="312972"/>
            <a:ext cx="140222" cy="140409"/>
            <a:chOff x="2741000" y="199475"/>
            <a:chExt cx="191953" cy="192210"/>
          </a:xfrm>
        </p:grpSpPr>
        <p:sp>
          <p:nvSpPr>
            <p:cNvPr id="474" name="Google Shape;474;p4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41">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1"/>
          <p:cNvSpPr/>
          <p:nvPr/>
        </p:nvSpPr>
        <p:spPr>
          <a:xfrm>
            <a:off x="5996112" y="704563"/>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41"/>
          <p:cNvGrpSpPr/>
          <p:nvPr/>
        </p:nvGrpSpPr>
        <p:grpSpPr>
          <a:xfrm>
            <a:off x="7741747" y="734402"/>
            <a:ext cx="695830" cy="243805"/>
            <a:chOff x="2271950" y="2722775"/>
            <a:chExt cx="575875" cy="201775"/>
          </a:xfrm>
        </p:grpSpPr>
        <p:sp>
          <p:nvSpPr>
            <p:cNvPr id="487" name="Google Shape;487;p4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41"/>
          <p:cNvSpPr/>
          <p:nvPr/>
        </p:nvSpPr>
        <p:spPr>
          <a:xfrm>
            <a:off x="662576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1"/>
          <p:cNvSpPr/>
          <p:nvPr/>
        </p:nvSpPr>
        <p:spPr>
          <a:xfrm rot="-1685758">
            <a:off x="8359482" y="120942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1"/>
          <p:cNvSpPr/>
          <p:nvPr/>
        </p:nvSpPr>
        <p:spPr>
          <a:xfrm>
            <a:off x="6839211" y="718412"/>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1"/>
          <p:cNvSpPr txBox="1"/>
          <p:nvPr/>
        </p:nvSpPr>
        <p:spPr>
          <a:xfrm>
            <a:off x="778600" y="1259563"/>
            <a:ext cx="6060600" cy="3386400"/>
          </a:xfrm>
          <a:prstGeom prst="rect">
            <a:avLst/>
          </a:prstGeom>
          <a:noFill/>
          <a:ln>
            <a:noFill/>
          </a:ln>
        </p:spPr>
        <p:txBody>
          <a:bodyPr anchorCtr="0" anchor="t" bIns="91425" lIns="91425" spcFirstLastPara="1" rIns="91425" wrap="square" tIns="91425">
            <a:spAutoFit/>
          </a:bodyPr>
          <a:lstStyle/>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Image Compression</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Image Recovery</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Eigenfaces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Spectral Clustering</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Background Removal from Videos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Recommender Systems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Customer-Product purchases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User-Song Listen Counts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User-Movie Ratings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Text Classification</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One Hot Encoding</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Bag of Words Counts</a:t>
            </a:r>
            <a:endParaRPr sz="1600">
              <a:solidFill>
                <a:schemeClr val="accent6"/>
              </a:solidFill>
              <a:latin typeface="Arimo Medium"/>
              <a:ea typeface="Arimo Medium"/>
              <a:cs typeface="Arimo Medium"/>
              <a:sym typeface="Arimo Medium"/>
            </a:endParaRPr>
          </a:p>
          <a:p>
            <a:pPr indent="-330200" lvl="1" marL="914400" rtl="0" algn="l">
              <a:spcBef>
                <a:spcPts val="0"/>
              </a:spcBef>
              <a:spcAft>
                <a:spcPts val="0"/>
              </a:spcAft>
              <a:buClr>
                <a:schemeClr val="accent6"/>
              </a:buClr>
              <a:buSzPts val="1600"/>
              <a:buFont typeface="Arimo Medium"/>
              <a:buChar char="○"/>
            </a:pPr>
            <a:r>
              <a:rPr lang="en" sz="1600">
                <a:solidFill>
                  <a:schemeClr val="accent6"/>
                </a:solidFill>
                <a:latin typeface="Arimo Medium"/>
                <a:ea typeface="Arimo Medium"/>
                <a:cs typeface="Arimo Medium"/>
                <a:sym typeface="Arimo Medium"/>
              </a:rPr>
              <a:t>TF/IDF</a:t>
            </a:r>
            <a:endParaRPr sz="1600">
              <a:solidFill>
                <a:schemeClr val="accent6"/>
              </a:solidFill>
              <a:latin typeface="Arimo Medium"/>
              <a:ea typeface="Arimo Medium"/>
              <a:cs typeface="Arimo Medium"/>
              <a:sym typeface="Arim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2"/>
          <p:cNvSpPr txBox="1"/>
          <p:nvPr>
            <p:ph type="title"/>
          </p:nvPr>
        </p:nvSpPr>
        <p:spPr>
          <a:xfrm>
            <a:off x="714300" y="553450"/>
            <a:ext cx="7715400" cy="11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bEFORE MOVING FURTHER, FIRST WE NEED TO LEARN ABOUT Eigenvalues AND EigenVectors</a:t>
            </a:r>
            <a:endParaRPr sz="3000"/>
          </a:p>
        </p:txBody>
      </p:sp>
      <p:sp>
        <p:nvSpPr>
          <p:cNvPr id="501" name="Google Shape;501;p42"/>
          <p:cNvSpPr txBox="1"/>
          <p:nvPr/>
        </p:nvSpPr>
        <p:spPr>
          <a:xfrm>
            <a:off x="778500" y="1673050"/>
            <a:ext cx="7798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Arimo"/>
                <a:ea typeface="Arimo"/>
                <a:cs typeface="Arimo"/>
                <a:sym typeface="Arimo"/>
              </a:rPr>
              <a:t>Eigenvalues are associated with eigenvectors in Linear algebra. Both terms are used in the analysis of linear transformations.</a:t>
            </a:r>
            <a:endParaRPr sz="1800">
              <a:solidFill>
                <a:schemeClr val="accent6"/>
              </a:solidFill>
              <a:latin typeface="Arimo"/>
              <a:ea typeface="Arimo"/>
              <a:cs typeface="Arimo"/>
              <a:sym typeface="Arimo"/>
            </a:endParaRPr>
          </a:p>
          <a:p>
            <a:pPr indent="0" lvl="0" marL="0" rtl="0" algn="l">
              <a:spcBef>
                <a:spcPts val="0"/>
              </a:spcBef>
              <a:spcAft>
                <a:spcPts val="0"/>
              </a:spcAft>
              <a:buNone/>
            </a:pPr>
            <a:r>
              <a:t/>
            </a:r>
            <a:endParaRPr sz="1800">
              <a:solidFill>
                <a:schemeClr val="accent6"/>
              </a:solidFill>
              <a:latin typeface="Arimo"/>
              <a:ea typeface="Arimo"/>
              <a:cs typeface="Arimo"/>
              <a:sym typeface="Arimo"/>
            </a:endParaRPr>
          </a:p>
          <a:p>
            <a:pPr indent="0" lvl="0" marL="0" rtl="0" algn="l">
              <a:spcBef>
                <a:spcPts val="0"/>
              </a:spcBef>
              <a:spcAft>
                <a:spcPts val="0"/>
              </a:spcAft>
              <a:buNone/>
            </a:pPr>
            <a:r>
              <a:rPr lang="en" sz="1800" u="sng">
                <a:solidFill>
                  <a:schemeClr val="accent6"/>
                </a:solidFill>
                <a:latin typeface="Arimo"/>
                <a:ea typeface="Arimo"/>
                <a:cs typeface="Arimo"/>
                <a:sym typeface="Arimo"/>
              </a:rPr>
              <a:t>Eigenvalues are the special set of scalar values that is associated with the set of linear equations most probably in the matrix equations.</a:t>
            </a:r>
            <a:r>
              <a:rPr lang="en" sz="1800">
                <a:solidFill>
                  <a:schemeClr val="accent6"/>
                </a:solidFill>
                <a:latin typeface="Arimo"/>
                <a:ea typeface="Arimo"/>
                <a:cs typeface="Arimo"/>
                <a:sym typeface="Arimo"/>
              </a:rPr>
              <a:t> The eigenvectors are also termed as characteristic roots.</a:t>
            </a:r>
            <a:r>
              <a:rPr lang="en" sz="1900" u="sng">
                <a:solidFill>
                  <a:schemeClr val="accent6"/>
                </a:solidFill>
                <a:latin typeface="Arimo"/>
                <a:ea typeface="Arimo"/>
                <a:cs typeface="Arimo"/>
                <a:sym typeface="Arimo"/>
              </a:rPr>
              <a:t> </a:t>
            </a:r>
            <a:endParaRPr sz="1900" u="sng">
              <a:solidFill>
                <a:schemeClr val="accent6"/>
              </a:solidFill>
              <a:latin typeface="Arimo"/>
              <a:ea typeface="Arimo"/>
              <a:cs typeface="Arimo"/>
              <a:sym typeface="Arimo"/>
            </a:endParaRPr>
          </a:p>
          <a:p>
            <a:pPr indent="0" lvl="0" marL="0" rtl="0" algn="l">
              <a:spcBef>
                <a:spcPts val="0"/>
              </a:spcBef>
              <a:spcAft>
                <a:spcPts val="0"/>
              </a:spcAft>
              <a:buNone/>
            </a:pPr>
            <a:r>
              <a:t/>
            </a:r>
            <a:endParaRPr sz="1900" u="sng">
              <a:solidFill>
                <a:schemeClr val="accent6"/>
              </a:solidFill>
              <a:latin typeface="Arimo"/>
              <a:ea typeface="Arimo"/>
              <a:cs typeface="Arimo"/>
              <a:sym typeface="Arimo"/>
            </a:endParaRPr>
          </a:p>
          <a:p>
            <a:pPr indent="0" lvl="0" marL="0" rtl="0" algn="l">
              <a:spcBef>
                <a:spcPts val="0"/>
              </a:spcBef>
              <a:spcAft>
                <a:spcPts val="0"/>
              </a:spcAft>
              <a:buNone/>
            </a:pPr>
            <a:r>
              <a:rPr lang="en" sz="1900" u="sng">
                <a:solidFill>
                  <a:schemeClr val="accent6"/>
                </a:solidFill>
                <a:latin typeface="Arimo"/>
                <a:ea typeface="Arimo"/>
                <a:cs typeface="Arimo"/>
                <a:sym typeface="Arimo"/>
              </a:rPr>
              <a:t>It is a non-zero vector that can be changed at most by its scalar factor after the application of linear transformations.</a:t>
            </a:r>
            <a:r>
              <a:rPr lang="en" sz="1800">
                <a:solidFill>
                  <a:schemeClr val="accent6"/>
                </a:solidFill>
                <a:latin typeface="Arimo"/>
                <a:ea typeface="Arimo"/>
                <a:cs typeface="Arimo"/>
                <a:sym typeface="Arimo"/>
              </a:rPr>
              <a:t> And the corresponding factor which scales the eigenvectors is called an eigenvalue.</a:t>
            </a:r>
            <a:endParaRPr sz="1800">
              <a:solidFill>
                <a:schemeClr val="accent6"/>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3"/>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Eigenvalue </a:t>
            </a:r>
            <a:endParaRPr/>
          </a:p>
        </p:txBody>
      </p:sp>
      <p:sp>
        <p:nvSpPr>
          <p:cNvPr id="507" name="Google Shape;507;p43"/>
          <p:cNvSpPr/>
          <p:nvPr/>
        </p:nvSpPr>
        <p:spPr>
          <a:xfrm rot="7198710">
            <a:off x="820086" y="33688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3"/>
          <p:cNvGrpSpPr/>
          <p:nvPr/>
        </p:nvGrpSpPr>
        <p:grpSpPr>
          <a:xfrm>
            <a:off x="7466519" y="1006366"/>
            <a:ext cx="953591" cy="334099"/>
            <a:chOff x="2271950" y="2722775"/>
            <a:chExt cx="575875" cy="201775"/>
          </a:xfrm>
        </p:grpSpPr>
        <p:sp>
          <p:nvSpPr>
            <p:cNvPr id="509" name="Google Shape;509;p4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43"/>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3"/>
          <p:cNvGrpSpPr/>
          <p:nvPr/>
        </p:nvGrpSpPr>
        <p:grpSpPr>
          <a:xfrm>
            <a:off x="932865" y="2017480"/>
            <a:ext cx="438779" cy="438759"/>
            <a:chOff x="1322640" y="3567702"/>
            <a:chExt cx="437728" cy="437708"/>
          </a:xfrm>
        </p:grpSpPr>
        <p:sp>
          <p:nvSpPr>
            <p:cNvPr id="522" name="Google Shape;522;p43"/>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4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3"/>
          <p:cNvGrpSpPr/>
          <p:nvPr/>
        </p:nvGrpSpPr>
        <p:grpSpPr>
          <a:xfrm>
            <a:off x="706038" y="312972"/>
            <a:ext cx="140222" cy="140409"/>
            <a:chOff x="2741000" y="199475"/>
            <a:chExt cx="191953" cy="192210"/>
          </a:xfrm>
        </p:grpSpPr>
        <p:sp>
          <p:nvSpPr>
            <p:cNvPr id="528" name="Google Shape;528;p4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43">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txBox="1"/>
          <p:nvPr/>
        </p:nvSpPr>
        <p:spPr>
          <a:xfrm>
            <a:off x="596800" y="1375500"/>
            <a:ext cx="7715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Arimo"/>
                <a:ea typeface="Arimo"/>
                <a:cs typeface="Arimo"/>
                <a:sym typeface="Arimo"/>
              </a:rPr>
              <a:t>Eigenvalues are the special set of scalars associated with the system of linear equations. It is mostly used in matrix equations. ‘Eigen’ is a German word that means ‘proper’ or ‘characteristic’. Therefore, the term eigenvalue can be termed as characteristic value, characteristic root, proper values or latent roots as well. In simple words, the eigenvalue is a scalar that is used to transform the eigenvector. The basic equation is</a:t>
            </a:r>
            <a:endParaRPr sz="1800">
              <a:solidFill>
                <a:schemeClr val="accent6"/>
              </a:solidFill>
              <a:latin typeface="Arimo"/>
              <a:ea typeface="Arimo"/>
              <a:cs typeface="Arimo"/>
              <a:sym typeface="Arimo"/>
            </a:endParaRPr>
          </a:p>
        </p:txBody>
      </p:sp>
      <p:pic>
        <p:nvPicPr>
          <p:cNvPr id="539" name="Google Shape;539;p43"/>
          <p:cNvPicPr preferRelativeResize="0"/>
          <p:nvPr/>
        </p:nvPicPr>
        <p:blipFill>
          <a:blip r:embed="rId4">
            <a:alphaModFix/>
          </a:blip>
          <a:stretch>
            <a:fillRect/>
          </a:stretch>
        </p:blipFill>
        <p:spPr>
          <a:xfrm>
            <a:off x="1965538" y="3438950"/>
            <a:ext cx="3010613" cy="860175"/>
          </a:xfrm>
          <a:prstGeom prst="rect">
            <a:avLst/>
          </a:prstGeom>
          <a:noFill/>
          <a:ln>
            <a:noFill/>
          </a:ln>
        </p:spPr>
      </p:pic>
      <p:sp>
        <p:nvSpPr>
          <p:cNvPr id="540" name="Google Shape;540;p43"/>
          <p:cNvSpPr txBox="1"/>
          <p:nvPr/>
        </p:nvSpPr>
        <p:spPr>
          <a:xfrm>
            <a:off x="5312200" y="3615088"/>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Arimo"/>
                <a:ea typeface="Arimo"/>
                <a:cs typeface="Arimo"/>
                <a:sym typeface="Arimo"/>
              </a:rPr>
              <a:t>The number or scalar value “λ” is an eigenvalue of A.</a:t>
            </a:r>
            <a:endParaRPr sz="1800">
              <a:solidFill>
                <a:schemeClr val="accent6"/>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4"/>
          <p:cNvSpPr/>
          <p:nvPr/>
        </p:nvSpPr>
        <p:spPr>
          <a:xfrm rot="7198710">
            <a:off x="29886" y="1094026"/>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4"/>
          <p:cNvGrpSpPr/>
          <p:nvPr/>
        </p:nvGrpSpPr>
        <p:grpSpPr>
          <a:xfrm>
            <a:off x="7466519" y="1006366"/>
            <a:ext cx="953591" cy="334099"/>
            <a:chOff x="2271950" y="2722775"/>
            <a:chExt cx="575875" cy="201775"/>
          </a:xfrm>
        </p:grpSpPr>
        <p:sp>
          <p:nvSpPr>
            <p:cNvPr id="547" name="Google Shape;547;p4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44"/>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4"/>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4"/>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44"/>
          <p:cNvGrpSpPr/>
          <p:nvPr/>
        </p:nvGrpSpPr>
        <p:grpSpPr>
          <a:xfrm>
            <a:off x="932865" y="2017480"/>
            <a:ext cx="438779" cy="438759"/>
            <a:chOff x="1322640" y="3567702"/>
            <a:chExt cx="437728" cy="437708"/>
          </a:xfrm>
        </p:grpSpPr>
        <p:sp>
          <p:nvSpPr>
            <p:cNvPr id="560" name="Google Shape;560;p44"/>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4"/>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4"/>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4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44"/>
          <p:cNvGrpSpPr/>
          <p:nvPr/>
        </p:nvGrpSpPr>
        <p:grpSpPr>
          <a:xfrm>
            <a:off x="706038" y="312972"/>
            <a:ext cx="140222" cy="140409"/>
            <a:chOff x="2741000" y="199475"/>
            <a:chExt cx="191953" cy="192210"/>
          </a:xfrm>
        </p:grpSpPr>
        <p:sp>
          <p:nvSpPr>
            <p:cNvPr id="566" name="Google Shape;566;p4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44">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txBox="1"/>
          <p:nvPr/>
        </p:nvSpPr>
        <p:spPr>
          <a:xfrm>
            <a:off x="774825" y="1340475"/>
            <a:ext cx="74229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Arimo"/>
                <a:ea typeface="Arimo"/>
                <a:cs typeface="Arimo"/>
                <a:sym typeface="Arimo"/>
              </a:rPr>
              <a:t>In Mathematics, an eigenvector corresponds to the real non zero eigenvalues which point in the direction stretched by the transformation whereas eigenvalue is considered as a factor by which it is stretched. In case, if the eigenvalue is negative, the direction of the transformation is negative.</a:t>
            </a:r>
            <a:endParaRPr sz="1900">
              <a:solidFill>
                <a:schemeClr val="accent6"/>
              </a:solidFill>
              <a:latin typeface="Arimo"/>
              <a:ea typeface="Arimo"/>
              <a:cs typeface="Arimo"/>
              <a:sym typeface="Arimo"/>
            </a:endParaRPr>
          </a:p>
          <a:p>
            <a:pPr indent="0" lvl="0" marL="0" rtl="0" algn="l">
              <a:spcBef>
                <a:spcPts val="0"/>
              </a:spcBef>
              <a:spcAft>
                <a:spcPts val="0"/>
              </a:spcAft>
              <a:buNone/>
            </a:pPr>
            <a:r>
              <a:t/>
            </a:r>
            <a:endParaRPr sz="1900">
              <a:solidFill>
                <a:schemeClr val="accent6"/>
              </a:solidFill>
              <a:latin typeface="Arimo"/>
              <a:ea typeface="Arimo"/>
              <a:cs typeface="Arimo"/>
              <a:sym typeface="Arimo"/>
            </a:endParaRPr>
          </a:p>
          <a:p>
            <a:pPr indent="0" lvl="0" marL="0" rtl="0" algn="l">
              <a:spcBef>
                <a:spcPts val="0"/>
              </a:spcBef>
              <a:spcAft>
                <a:spcPts val="0"/>
              </a:spcAft>
              <a:buNone/>
            </a:pPr>
            <a:r>
              <a:rPr lang="en" sz="1900">
                <a:solidFill>
                  <a:schemeClr val="accent6"/>
                </a:solidFill>
                <a:latin typeface="Arimo"/>
                <a:ea typeface="Arimo"/>
                <a:cs typeface="Arimo"/>
                <a:sym typeface="Arimo"/>
              </a:rPr>
              <a:t>For every real matrix,  there is an eigenvalue. Sometimes it might be complex. The existence of the eigenvalue for the complex matrices is equal to the fundamental theorem of algebra.</a:t>
            </a:r>
            <a:endParaRPr sz="1900">
              <a:solidFill>
                <a:schemeClr val="accent6"/>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5"/>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Eigenvectors </a:t>
            </a:r>
            <a:endParaRPr/>
          </a:p>
        </p:txBody>
      </p:sp>
      <p:sp>
        <p:nvSpPr>
          <p:cNvPr id="582" name="Google Shape;582;p45"/>
          <p:cNvSpPr/>
          <p:nvPr/>
        </p:nvSpPr>
        <p:spPr>
          <a:xfrm rot="7198710">
            <a:off x="-30639" y="37567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45"/>
          <p:cNvGrpSpPr/>
          <p:nvPr/>
        </p:nvGrpSpPr>
        <p:grpSpPr>
          <a:xfrm>
            <a:off x="7466519" y="1006366"/>
            <a:ext cx="953591" cy="334099"/>
            <a:chOff x="2271950" y="2722775"/>
            <a:chExt cx="575875" cy="201775"/>
          </a:xfrm>
        </p:grpSpPr>
        <p:sp>
          <p:nvSpPr>
            <p:cNvPr id="584" name="Google Shape;584;p4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45"/>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5"/>
          <p:cNvGrpSpPr/>
          <p:nvPr/>
        </p:nvGrpSpPr>
        <p:grpSpPr>
          <a:xfrm>
            <a:off x="932865" y="2017480"/>
            <a:ext cx="438779" cy="438759"/>
            <a:chOff x="1322640" y="3567702"/>
            <a:chExt cx="437728" cy="437708"/>
          </a:xfrm>
        </p:grpSpPr>
        <p:sp>
          <p:nvSpPr>
            <p:cNvPr id="597" name="Google Shape;597;p45"/>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 name="Google Shape;600;p4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 name="Google Shape;602;p45"/>
          <p:cNvGrpSpPr/>
          <p:nvPr/>
        </p:nvGrpSpPr>
        <p:grpSpPr>
          <a:xfrm>
            <a:off x="706038" y="312972"/>
            <a:ext cx="140222" cy="140409"/>
            <a:chOff x="2741000" y="199475"/>
            <a:chExt cx="191953" cy="192210"/>
          </a:xfrm>
        </p:grpSpPr>
        <p:sp>
          <p:nvSpPr>
            <p:cNvPr id="603" name="Google Shape;603;p4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45">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txBox="1"/>
          <p:nvPr/>
        </p:nvSpPr>
        <p:spPr>
          <a:xfrm>
            <a:off x="714300" y="1309675"/>
            <a:ext cx="82056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6"/>
                </a:solidFill>
                <a:latin typeface="Arimo"/>
                <a:ea typeface="Arimo"/>
                <a:cs typeface="Arimo"/>
                <a:sym typeface="Arimo"/>
              </a:rPr>
              <a:t>Eigenvectors are the vectors (non-zero) that do not change the direction when any linear transformation is applied. It changes by only a scalar factor. In a brief, we can say, if A is a linear transformation from a vector space V and x is a vector in V, which is not a zero vector, then v is an eigenvector of A if A(X) is a scalar multiple of x.</a:t>
            </a:r>
            <a:endParaRPr sz="2000">
              <a:solidFill>
                <a:schemeClr val="accent6"/>
              </a:solidFill>
              <a:latin typeface="Arimo"/>
              <a:ea typeface="Arimo"/>
              <a:cs typeface="Arimo"/>
              <a:sym typeface="Arimo"/>
            </a:endParaRPr>
          </a:p>
          <a:p>
            <a:pPr indent="0" lvl="0" marL="0" rtl="0" algn="l">
              <a:spcBef>
                <a:spcPts val="0"/>
              </a:spcBef>
              <a:spcAft>
                <a:spcPts val="0"/>
              </a:spcAft>
              <a:buNone/>
            </a:pPr>
            <a:r>
              <a:t/>
            </a:r>
            <a:endParaRPr sz="2000">
              <a:solidFill>
                <a:schemeClr val="accent6"/>
              </a:solidFill>
              <a:latin typeface="Arimo"/>
              <a:ea typeface="Arimo"/>
              <a:cs typeface="Arimo"/>
              <a:sym typeface="Arimo"/>
            </a:endParaRPr>
          </a:p>
          <a:p>
            <a:pPr indent="0" lvl="0" marL="0" rtl="0" algn="l">
              <a:spcBef>
                <a:spcPts val="0"/>
              </a:spcBef>
              <a:spcAft>
                <a:spcPts val="0"/>
              </a:spcAft>
              <a:buNone/>
            </a:pPr>
            <a:r>
              <a:rPr lang="en" sz="2000" u="sng">
                <a:solidFill>
                  <a:schemeClr val="accent6"/>
                </a:solidFill>
                <a:latin typeface="Arimo"/>
                <a:ea typeface="Arimo"/>
                <a:cs typeface="Arimo"/>
                <a:sym typeface="Arimo"/>
              </a:rPr>
              <a:t>An Eigenspace of vector x consists of a set of all eigenvectors with the equivalent eigenvalue collectively with the zero vector. Though, the zero vector is not an eigenvector.</a:t>
            </a:r>
            <a:endParaRPr sz="2000" u="sng">
              <a:solidFill>
                <a:schemeClr val="accent6"/>
              </a:solidFill>
              <a:latin typeface="Arimo"/>
              <a:ea typeface="Arimo"/>
              <a:cs typeface="Arimo"/>
              <a:sym typeface="Arim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6"/>
          <p:cNvSpPr/>
          <p:nvPr/>
        </p:nvSpPr>
        <p:spPr>
          <a:xfrm rot="7198710">
            <a:off x="101311" y="365616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46"/>
          <p:cNvGrpSpPr/>
          <p:nvPr/>
        </p:nvGrpSpPr>
        <p:grpSpPr>
          <a:xfrm>
            <a:off x="7466519" y="689229"/>
            <a:ext cx="953591" cy="334099"/>
            <a:chOff x="2271950" y="2722775"/>
            <a:chExt cx="575875" cy="201775"/>
          </a:xfrm>
        </p:grpSpPr>
        <p:sp>
          <p:nvSpPr>
            <p:cNvPr id="620" name="Google Shape;620;p4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6"/>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6692763" y="6105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46"/>
          <p:cNvGrpSpPr/>
          <p:nvPr/>
        </p:nvGrpSpPr>
        <p:grpSpPr>
          <a:xfrm>
            <a:off x="932865" y="2017480"/>
            <a:ext cx="438779" cy="438759"/>
            <a:chOff x="1322640" y="3567702"/>
            <a:chExt cx="437728" cy="437708"/>
          </a:xfrm>
        </p:grpSpPr>
        <p:sp>
          <p:nvSpPr>
            <p:cNvPr id="633" name="Google Shape;633;p46"/>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4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46"/>
          <p:cNvGrpSpPr/>
          <p:nvPr/>
        </p:nvGrpSpPr>
        <p:grpSpPr>
          <a:xfrm>
            <a:off x="706038" y="312972"/>
            <a:ext cx="140222" cy="140409"/>
            <a:chOff x="2741000" y="199475"/>
            <a:chExt cx="191953" cy="192210"/>
          </a:xfrm>
        </p:grpSpPr>
        <p:sp>
          <p:nvSpPr>
            <p:cNvPr id="639" name="Google Shape;639;p4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46">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txBox="1"/>
          <p:nvPr/>
        </p:nvSpPr>
        <p:spPr>
          <a:xfrm>
            <a:off x="896250" y="1102075"/>
            <a:ext cx="7351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Arimo"/>
                <a:ea typeface="Arimo"/>
                <a:cs typeface="Arimo"/>
                <a:sym typeface="Arimo"/>
              </a:rPr>
              <a:t>Let us say A is an “n × n” matrix and λ is an eigenvalue of matrix A, then x, a non-zero vector, is called as eigenvector if it satisfies the given below expression;</a:t>
            </a:r>
            <a:endParaRPr sz="1800">
              <a:solidFill>
                <a:schemeClr val="accent6"/>
              </a:solidFill>
              <a:latin typeface="Arimo"/>
              <a:ea typeface="Arimo"/>
              <a:cs typeface="Arimo"/>
              <a:sym typeface="Arimo"/>
            </a:endParaRPr>
          </a:p>
          <a:p>
            <a:pPr indent="0" lvl="0" marL="0" rtl="0" algn="l">
              <a:spcBef>
                <a:spcPts val="0"/>
              </a:spcBef>
              <a:spcAft>
                <a:spcPts val="0"/>
              </a:spcAft>
              <a:buNone/>
            </a:pPr>
            <a:r>
              <a:t/>
            </a:r>
            <a:endParaRPr sz="1800">
              <a:solidFill>
                <a:schemeClr val="accent6"/>
              </a:solidFill>
              <a:latin typeface="Arimo"/>
              <a:ea typeface="Arimo"/>
              <a:cs typeface="Arimo"/>
              <a:sym typeface="Arimo"/>
            </a:endParaRPr>
          </a:p>
          <a:p>
            <a:pPr indent="0" lvl="0" marL="0" rtl="0" algn="l">
              <a:spcBef>
                <a:spcPts val="0"/>
              </a:spcBef>
              <a:spcAft>
                <a:spcPts val="0"/>
              </a:spcAft>
              <a:buNone/>
            </a:pPr>
            <a:r>
              <a:rPr lang="en" sz="1800">
                <a:solidFill>
                  <a:schemeClr val="accent6"/>
                </a:solidFill>
                <a:latin typeface="Arimo"/>
                <a:ea typeface="Arimo"/>
                <a:cs typeface="Arimo"/>
                <a:sym typeface="Arimo"/>
              </a:rPr>
              <a:t>Ax = λx</a:t>
            </a:r>
            <a:endParaRPr sz="1800">
              <a:solidFill>
                <a:schemeClr val="accent6"/>
              </a:solidFill>
              <a:latin typeface="Arimo"/>
              <a:ea typeface="Arimo"/>
              <a:cs typeface="Arimo"/>
              <a:sym typeface="Arimo"/>
            </a:endParaRPr>
          </a:p>
          <a:p>
            <a:pPr indent="0" lvl="0" marL="0" rtl="0" algn="l">
              <a:spcBef>
                <a:spcPts val="0"/>
              </a:spcBef>
              <a:spcAft>
                <a:spcPts val="0"/>
              </a:spcAft>
              <a:buNone/>
            </a:pPr>
            <a:r>
              <a:t/>
            </a:r>
            <a:endParaRPr sz="1800">
              <a:solidFill>
                <a:schemeClr val="accent6"/>
              </a:solidFill>
              <a:latin typeface="Arimo"/>
              <a:ea typeface="Arimo"/>
              <a:cs typeface="Arimo"/>
              <a:sym typeface="Arimo"/>
            </a:endParaRPr>
          </a:p>
          <a:p>
            <a:pPr indent="0" lvl="0" marL="0" rtl="0" algn="l">
              <a:spcBef>
                <a:spcPts val="0"/>
              </a:spcBef>
              <a:spcAft>
                <a:spcPts val="0"/>
              </a:spcAft>
              <a:buNone/>
            </a:pPr>
            <a:r>
              <a:rPr lang="en" sz="1800">
                <a:solidFill>
                  <a:schemeClr val="accent6"/>
                </a:solidFill>
                <a:latin typeface="Arimo"/>
                <a:ea typeface="Arimo"/>
                <a:cs typeface="Arimo"/>
                <a:sym typeface="Arimo"/>
              </a:rPr>
              <a:t>x is an eigenvector of A corresponding to eigenvalue, λ.</a:t>
            </a:r>
            <a:endParaRPr sz="1800">
              <a:solidFill>
                <a:schemeClr val="accent6"/>
              </a:solidFill>
              <a:latin typeface="Arimo"/>
              <a:ea typeface="Arimo"/>
              <a:cs typeface="Arimo"/>
              <a:sym typeface="Arimo"/>
            </a:endParaRPr>
          </a:p>
          <a:p>
            <a:pPr indent="0" lvl="0" marL="0" rtl="0" algn="l">
              <a:spcBef>
                <a:spcPts val="0"/>
              </a:spcBef>
              <a:spcAft>
                <a:spcPts val="0"/>
              </a:spcAft>
              <a:buNone/>
            </a:pPr>
            <a:r>
              <a:rPr lang="en" sz="1800">
                <a:solidFill>
                  <a:schemeClr val="accent6"/>
                </a:solidFill>
                <a:latin typeface="Arimo"/>
                <a:ea typeface="Arimo"/>
                <a:cs typeface="Arimo"/>
                <a:sym typeface="Arimo"/>
              </a:rPr>
              <a:t>Note:</a:t>
            </a:r>
            <a:endParaRPr sz="1800">
              <a:solidFill>
                <a:schemeClr val="accent6"/>
              </a:solidFill>
              <a:latin typeface="Arimo"/>
              <a:ea typeface="Arimo"/>
              <a:cs typeface="Arimo"/>
              <a:sym typeface="Arimo"/>
            </a:endParaRPr>
          </a:p>
          <a:p>
            <a:pPr indent="-342900" lvl="0" marL="457200" rtl="0" algn="l">
              <a:spcBef>
                <a:spcPts val="0"/>
              </a:spcBef>
              <a:spcAft>
                <a:spcPts val="0"/>
              </a:spcAft>
              <a:buClr>
                <a:schemeClr val="accent6"/>
              </a:buClr>
              <a:buSzPts val="1800"/>
              <a:buFont typeface="Arimo"/>
              <a:buChar char="●"/>
            </a:pPr>
            <a:r>
              <a:rPr lang="en" sz="1800">
                <a:solidFill>
                  <a:schemeClr val="accent6"/>
                </a:solidFill>
                <a:latin typeface="Arimo"/>
                <a:ea typeface="Arimo"/>
                <a:cs typeface="Arimo"/>
                <a:sym typeface="Arimo"/>
              </a:rPr>
              <a:t>There could be infinitely many Eigenvectors, corresponding to one eigenvalue.</a:t>
            </a:r>
            <a:endParaRPr sz="1800">
              <a:solidFill>
                <a:schemeClr val="accent6"/>
              </a:solidFill>
              <a:latin typeface="Arimo"/>
              <a:ea typeface="Arimo"/>
              <a:cs typeface="Arimo"/>
              <a:sym typeface="Arimo"/>
            </a:endParaRPr>
          </a:p>
          <a:p>
            <a:pPr indent="-342900" lvl="0" marL="457200" rtl="0" algn="l">
              <a:spcBef>
                <a:spcPts val="0"/>
              </a:spcBef>
              <a:spcAft>
                <a:spcPts val="0"/>
              </a:spcAft>
              <a:buClr>
                <a:schemeClr val="accent6"/>
              </a:buClr>
              <a:buSzPts val="1800"/>
              <a:buFont typeface="Arimo"/>
              <a:buChar char="●"/>
            </a:pPr>
            <a:r>
              <a:rPr lang="en" sz="1800">
                <a:solidFill>
                  <a:schemeClr val="accent6"/>
                </a:solidFill>
                <a:latin typeface="Arimo"/>
                <a:ea typeface="Arimo"/>
                <a:cs typeface="Arimo"/>
                <a:sym typeface="Arimo"/>
              </a:rPr>
              <a:t>For distinct eigenvalues, the eigenvectors are linearly dependent.</a:t>
            </a:r>
            <a:endParaRPr sz="1800">
              <a:solidFill>
                <a:schemeClr val="accent6"/>
              </a:solidFill>
              <a:latin typeface="Arimo"/>
              <a:ea typeface="Arimo"/>
              <a:cs typeface="Arimo"/>
              <a:sym typeface="Arimo"/>
            </a:endParaRPr>
          </a:p>
        </p:txBody>
      </p:sp>
      <p:pic>
        <p:nvPicPr>
          <p:cNvPr id="650" name="Google Shape;650;p46"/>
          <p:cNvPicPr preferRelativeResize="0"/>
          <p:nvPr/>
        </p:nvPicPr>
        <p:blipFill rotWithShape="1">
          <a:blip r:embed="rId4">
            <a:alphaModFix/>
          </a:blip>
          <a:srcRect b="49611" l="38714" r="38804" t="33657"/>
          <a:stretch/>
        </p:blipFill>
        <p:spPr>
          <a:xfrm>
            <a:off x="5873275" y="1883975"/>
            <a:ext cx="2055649" cy="86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7"/>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Eigenvalues of a Square Matrix</a:t>
            </a:r>
            <a:endParaRPr/>
          </a:p>
        </p:txBody>
      </p:sp>
      <p:sp>
        <p:nvSpPr>
          <p:cNvPr id="656" name="Google Shape;656;p47"/>
          <p:cNvSpPr/>
          <p:nvPr/>
        </p:nvSpPr>
        <p:spPr>
          <a:xfrm rot="7198710">
            <a:off x="114036" y="3756739"/>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 name="Google Shape;657;p47"/>
          <p:cNvGrpSpPr/>
          <p:nvPr/>
        </p:nvGrpSpPr>
        <p:grpSpPr>
          <a:xfrm>
            <a:off x="7466519" y="1006366"/>
            <a:ext cx="953591" cy="334099"/>
            <a:chOff x="2271950" y="2722775"/>
            <a:chExt cx="575875" cy="201775"/>
          </a:xfrm>
        </p:grpSpPr>
        <p:sp>
          <p:nvSpPr>
            <p:cNvPr id="658" name="Google Shape;658;p4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47"/>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7"/>
          <p:cNvGrpSpPr/>
          <p:nvPr/>
        </p:nvGrpSpPr>
        <p:grpSpPr>
          <a:xfrm>
            <a:off x="932865" y="2017480"/>
            <a:ext cx="438779" cy="438759"/>
            <a:chOff x="1322640" y="3567702"/>
            <a:chExt cx="437728" cy="437708"/>
          </a:xfrm>
        </p:grpSpPr>
        <p:sp>
          <p:nvSpPr>
            <p:cNvPr id="671" name="Google Shape;671;p47"/>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7"/>
          <p:cNvGrpSpPr/>
          <p:nvPr/>
        </p:nvGrpSpPr>
        <p:grpSpPr>
          <a:xfrm>
            <a:off x="706038" y="312972"/>
            <a:ext cx="140222" cy="140409"/>
            <a:chOff x="2741000" y="199475"/>
            <a:chExt cx="191953" cy="192210"/>
          </a:xfrm>
        </p:grpSpPr>
        <p:sp>
          <p:nvSpPr>
            <p:cNvPr id="677" name="Google Shape;677;p4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47">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txBox="1"/>
          <p:nvPr/>
        </p:nvSpPr>
        <p:spPr>
          <a:xfrm>
            <a:off x="946250" y="1340475"/>
            <a:ext cx="7251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Arimo"/>
                <a:ea typeface="Arimo"/>
                <a:cs typeface="Arimo"/>
                <a:sym typeface="Arimo"/>
              </a:rPr>
              <a:t>Suppose, An×n is a square matrix, then [A- λI] is called an Eigen or characteristic matrix, which is an indefinite or undefined scalar. Where determinant of Eigen matrix can be written as, |A- λI| and |A- λI| = 0 is the Eigen equation or characteristics equation, where “I” is the identity matrix. The roots of an Eigen matrix are called Eigen roots.</a:t>
            </a:r>
            <a:endParaRPr sz="1800">
              <a:solidFill>
                <a:schemeClr val="accent6"/>
              </a:solidFill>
              <a:latin typeface="Arimo"/>
              <a:ea typeface="Arimo"/>
              <a:cs typeface="Arimo"/>
              <a:sym typeface="Arimo"/>
            </a:endParaRPr>
          </a:p>
          <a:p>
            <a:pPr indent="0" lvl="0" marL="0" rtl="0" algn="l">
              <a:spcBef>
                <a:spcPts val="0"/>
              </a:spcBef>
              <a:spcAft>
                <a:spcPts val="0"/>
              </a:spcAft>
              <a:buNone/>
            </a:pPr>
            <a:r>
              <a:t/>
            </a:r>
            <a:endParaRPr sz="1800">
              <a:solidFill>
                <a:schemeClr val="accent6"/>
              </a:solidFill>
              <a:latin typeface="Arimo"/>
              <a:ea typeface="Arimo"/>
              <a:cs typeface="Arimo"/>
              <a:sym typeface="Arimo"/>
            </a:endParaRPr>
          </a:p>
          <a:p>
            <a:pPr indent="0" lvl="0" marL="0" rtl="0" algn="l">
              <a:spcBef>
                <a:spcPts val="0"/>
              </a:spcBef>
              <a:spcAft>
                <a:spcPts val="0"/>
              </a:spcAft>
              <a:buNone/>
            </a:pPr>
            <a:r>
              <a:rPr lang="en" sz="1800">
                <a:solidFill>
                  <a:schemeClr val="accent6"/>
                </a:solidFill>
                <a:latin typeface="Arimo"/>
                <a:ea typeface="Arimo"/>
                <a:cs typeface="Arimo"/>
                <a:sym typeface="Arimo"/>
              </a:rPr>
              <a:t>Eigenvalues of a triangular matrix and diagonal matrix are equivalent to the elements on the principal diagonals. But eigenvalues of the scalar matrix are the scalar only.</a:t>
            </a:r>
            <a:endParaRPr sz="1800">
              <a:solidFill>
                <a:schemeClr val="accent6"/>
              </a:solidFill>
              <a:latin typeface="Arimo"/>
              <a:ea typeface="Arimo"/>
              <a:cs typeface="Arimo"/>
              <a:sym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48"/>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 of EigenvalueS</a:t>
            </a:r>
            <a:endParaRPr/>
          </a:p>
        </p:txBody>
      </p:sp>
      <p:sp>
        <p:nvSpPr>
          <p:cNvPr id="693" name="Google Shape;693;p48"/>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48"/>
          <p:cNvGrpSpPr/>
          <p:nvPr/>
        </p:nvGrpSpPr>
        <p:grpSpPr>
          <a:xfrm>
            <a:off x="7130744" y="4471941"/>
            <a:ext cx="953591" cy="334099"/>
            <a:chOff x="2271950" y="2722775"/>
            <a:chExt cx="575875" cy="201775"/>
          </a:xfrm>
        </p:grpSpPr>
        <p:sp>
          <p:nvSpPr>
            <p:cNvPr id="695" name="Google Shape;695;p4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48"/>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8"/>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8"/>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48"/>
          <p:cNvGrpSpPr/>
          <p:nvPr/>
        </p:nvGrpSpPr>
        <p:grpSpPr>
          <a:xfrm>
            <a:off x="932865" y="2017480"/>
            <a:ext cx="438779" cy="438759"/>
            <a:chOff x="1322640" y="3567702"/>
            <a:chExt cx="437728" cy="437708"/>
          </a:xfrm>
        </p:grpSpPr>
        <p:sp>
          <p:nvSpPr>
            <p:cNvPr id="708" name="Google Shape;708;p48"/>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4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48"/>
          <p:cNvGrpSpPr/>
          <p:nvPr/>
        </p:nvGrpSpPr>
        <p:grpSpPr>
          <a:xfrm>
            <a:off x="706038" y="312972"/>
            <a:ext cx="140222" cy="140409"/>
            <a:chOff x="2741000" y="199475"/>
            <a:chExt cx="191953" cy="192210"/>
          </a:xfrm>
        </p:grpSpPr>
        <p:sp>
          <p:nvSpPr>
            <p:cNvPr id="714" name="Google Shape;714;p4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48">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txBox="1"/>
          <p:nvPr/>
        </p:nvSpPr>
        <p:spPr>
          <a:xfrm>
            <a:off x="714300" y="1222775"/>
            <a:ext cx="7370100" cy="3186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Eigenvectors with Distinct Eigenvalues are Linearly Independent</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Singular Matrices have Zero Eigenvalues</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If A is a square matrix, then λ = 0 is not an eigenvalue of A</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For a scalar multiple of a matrix: If A is a square matrix and λ is an eigenvalue of A. Then, aλ is an eigenvalue of aA.</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For Matrix powers: If A is square matrix and λ is an eigenvalue of A and n≥0 is an integer, then λn is an eigenvalue of An.</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For polynomials of matrix: If A is a square matrix, λ is an eigenvalue of A and  p(x) is a polynomial in variable x, then p(λ) is the eigenvalue of matrix p(A).</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Inverse Matrix: If A is a square matrix, λ is an eigenvalue of A, then λ-1 is an eigenvalue of A-1</a:t>
            </a:r>
            <a:endParaRPr sz="1500">
              <a:solidFill>
                <a:schemeClr val="accent6"/>
              </a:solidFill>
              <a:latin typeface="Arimo"/>
              <a:ea typeface="Arimo"/>
              <a:cs typeface="Arimo"/>
              <a:sym typeface="Arimo"/>
            </a:endParaRPr>
          </a:p>
          <a:p>
            <a:pPr indent="-323850" lvl="0" marL="457200" rtl="0" algn="l">
              <a:spcBef>
                <a:spcPts val="0"/>
              </a:spcBef>
              <a:spcAft>
                <a:spcPts val="0"/>
              </a:spcAft>
              <a:buClr>
                <a:schemeClr val="accent6"/>
              </a:buClr>
              <a:buSzPts val="1500"/>
              <a:buFont typeface="Arimo"/>
              <a:buChar char="●"/>
            </a:pPr>
            <a:r>
              <a:rPr lang="en" sz="1500">
                <a:solidFill>
                  <a:schemeClr val="accent6"/>
                </a:solidFill>
                <a:latin typeface="Arimo"/>
                <a:ea typeface="Arimo"/>
                <a:cs typeface="Arimo"/>
                <a:sym typeface="Arimo"/>
              </a:rPr>
              <a:t>Transpose matrix: If A is a square matrix, λ is an eigenvalue of A, then λ is an eigenvalue of At</a:t>
            </a:r>
            <a:endParaRPr sz="1500">
              <a:solidFill>
                <a:schemeClr val="accent6"/>
              </a:solidFill>
              <a:latin typeface="Arimo"/>
              <a:ea typeface="Arimo"/>
              <a:cs typeface="Arimo"/>
              <a:sym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9"/>
          <p:cNvSpPr txBox="1"/>
          <p:nvPr>
            <p:ph idx="4" type="title"/>
          </p:nvPr>
        </p:nvSpPr>
        <p:spPr>
          <a:xfrm>
            <a:off x="714300" y="553450"/>
            <a:ext cx="7715400" cy="12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OF Eigenvalues and Eigenvectors of a square matrix </a:t>
            </a:r>
            <a:endParaRPr/>
          </a:p>
        </p:txBody>
      </p:sp>
      <p:sp>
        <p:nvSpPr>
          <p:cNvPr id="730" name="Google Shape;730;p49"/>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49"/>
          <p:cNvGrpSpPr/>
          <p:nvPr/>
        </p:nvGrpSpPr>
        <p:grpSpPr>
          <a:xfrm>
            <a:off x="7130744" y="4471941"/>
            <a:ext cx="953591" cy="334099"/>
            <a:chOff x="2271950" y="2722775"/>
            <a:chExt cx="575875" cy="201775"/>
          </a:xfrm>
        </p:grpSpPr>
        <p:sp>
          <p:nvSpPr>
            <p:cNvPr id="732" name="Google Shape;732;p4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49"/>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9"/>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49"/>
          <p:cNvGrpSpPr/>
          <p:nvPr/>
        </p:nvGrpSpPr>
        <p:grpSpPr>
          <a:xfrm>
            <a:off x="932865" y="2017480"/>
            <a:ext cx="438779" cy="438759"/>
            <a:chOff x="1322640" y="3567702"/>
            <a:chExt cx="437728" cy="437708"/>
          </a:xfrm>
        </p:grpSpPr>
        <p:sp>
          <p:nvSpPr>
            <p:cNvPr id="745" name="Google Shape;745;p49"/>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9"/>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9"/>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4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 name="Google Shape;750;p49"/>
          <p:cNvGrpSpPr/>
          <p:nvPr/>
        </p:nvGrpSpPr>
        <p:grpSpPr>
          <a:xfrm>
            <a:off x="706038" y="312972"/>
            <a:ext cx="140222" cy="140409"/>
            <a:chOff x="2741000" y="199475"/>
            <a:chExt cx="191953" cy="192210"/>
          </a:xfrm>
        </p:grpSpPr>
        <p:sp>
          <p:nvSpPr>
            <p:cNvPr id="751" name="Google Shape;751;p4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49">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9"/>
          <p:cNvSpPr txBox="1"/>
          <p:nvPr/>
        </p:nvSpPr>
        <p:spPr>
          <a:xfrm>
            <a:off x="714300" y="1792150"/>
            <a:ext cx="7715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rPr>
              <a:t>1. Communication systems: Eigenvalues determine the theoretical limit to how much information can be transmitted through a communication medium like your telephone line or through the air. This is done by calculating the eigenvectors and eigenvalues of the communication channel (expressed a matrix), and then waterfilling on the eigenvalues. The eigenvalues are then, in essence, the gains of the fundamental modes of the channel, which themselves are captured by the eigenvectors. </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rPr lang="en" sz="1600">
                <a:solidFill>
                  <a:schemeClr val="accent6"/>
                </a:solidFill>
              </a:rPr>
              <a:t>2. Designing bridges: The natural frequency of the bridge is the eigenvalue of smallest magnitude of a system that models the bridge. The engineers exploit this knowledge to ensure the stability of their constructions.</a:t>
            </a:r>
            <a:endParaRPr sz="1600">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0"/>
          <p:cNvSpPr txBox="1"/>
          <p:nvPr>
            <p:ph idx="4" type="title"/>
          </p:nvPr>
        </p:nvSpPr>
        <p:spPr>
          <a:xfrm>
            <a:off x="714300" y="553450"/>
            <a:ext cx="7715400" cy="123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aPPLICATION OF Eigenvalues and Eigenvectors of a square matrix </a:t>
            </a:r>
            <a:endParaRPr/>
          </a:p>
        </p:txBody>
      </p:sp>
      <p:sp>
        <p:nvSpPr>
          <p:cNvPr id="767" name="Google Shape;767;p50"/>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50"/>
          <p:cNvGrpSpPr/>
          <p:nvPr/>
        </p:nvGrpSpPr>
        <p:grpSpPr>
          <a:xfrm>
            <a:off x="7130744" y="4471941"/>
            <a:ext cx="953591" cy="334099"/>
            <a:chOff x="2271950" y="2722775"/>
            <a:chExt cx="575875" cy="201775"/>
          </a:xfrm>
        </p:grpSpPr>
        <p:sp>
          <p:nvSpPr>
            <p:cNvPr id="769" name="Google Shape;769;p5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50"/>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0"/>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0"/>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 name="Google Shape;781;p50"/>
          <p:cNvGrpSpPr/>
          <p:nvPr/>
        </p:nvGrpSpPr>
        <p:grpSpPr>
          <a:xfrm>
            <a:off x="932865" y="2017480"/>
            <a:ext cx="438779" cy="438759"/>
            <a:chOff x="1322640" y="3567702"/>
            <a:chExt cx="437728" cy="437708"/>
          </a:xfrm>
        </p:grpSpPr>
        <p:sp>
          <p:nvSpPr>
            <p:cNvPr id="782" name="Google Shape;782;p50"/>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0"/>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0"/>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5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50"/>
          <p:cNvGrpSpPr/>
          <p:nvPr/>
        </p:nvGrpSpPr>
        <p:grpSpPr>
          <a:xfrm>
            <a:off x="706038" y="312972"/>
            <a:ext cx="140222" cy="140409"/>
            <a:chOff x="2741000" y="199475"/>
            <a:chExt cx="191953" cy="192210"/>
          </a:xfrm>
        </p:grpSpPr>
        <p:sp>
          <p:nvSpPr>
            <p:cNvPr id="788" name="Google Shape;788;p5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 name="Google Shape;797;p50">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txBox="1"/>
          <p:nvPr/>
        </p:nvSpPr>
        <p:spPr>
          <a:xfrm>
            <a:off x="882800" y="1790275"/>
            <a:ext cx="7479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Arimo"/>
                <a:ea typeface="Arimo"/>
                <a:cs typeface="Arimo"/>
                <a:sym typeface="Arimo"/>
              </a:rPr>
              <a:t>3. Designing car stereo system: Eigenvalue analysis is also used in the design of the car stereo systems, where it helps to reproduce the vibration of the car due to the music.</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rPr lang="en" sz="1700">
                <a:solidFill>
                  <a:schemeClr val="accent6"/>
                </a:solidFill>
                <a:latin typeface="Arimo"/>
                <a:ea typeface="Arimo"/>
                <a:cs typeface="Arimo"/>
                <a:sym typeface="Arimo"/>
              </a:rPr>
              <a:t>4. Mechanical Engineering: Eigenvalues and eigenvectors allow us to "reduce" a linear operation to separate, simpler, problems. For example, if a stress is applied to a "plastic" solid, the deformation can be dissected into "principle directions"- those directions in which the deformation is greatest. Vectors in the principle directions are the eigenvectors and the percentage deformation in each principle direction is the corresponding eigenvalue</a:t>
            </a:r>
            <a:endParaRPr sz="1700">
              <a:solidFill>
                <a:schemeClr val="accent6"/>
              </a:solidFill>
              <a:latin typeface="Arimo"/>
              <a:ea typeface="Arimo"/>
              <a:cs typeface="Arimo"/>
              <a:sym typeface="Arim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1773725" y="1448288"/>
            <a:ext cx="22305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321" name="Google Shape;321;p33"/>
          <p:cNvSpPr txBox="1"/>
          <p:nvPr>
            <p:ph idx="1" type="subTitle"/>
          </p:nvPr>
        </p:nvSpPr>
        <p:spPr>
          <a:xfrm>
            <a:off x="1771500" y="2009500"/>
            <a:ext cx="6241800" cy="15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How many times have we faced this issue? We love clicking images with our smartphone cameras and saving random photos off the web. And then one day – no space! Image compression helps deal with that headache.</a:t>
            </a:r>
            <a:endParaRPr/>
          </a:p>
          <a:p>
            <a:pPr indent="0" lvl="0" marL="0" rtl="0" algn="l">
              <a:spcBef>
                <a:spcPts val="0"/>
              </a:spcBef>
              <a:spcAft>
                <a:spcPts val="0"/>
              </a:spcAft>
              <a:buClr>
                <a:schemeClr val="hlink"/>
              </a:buClr>
              <a:buSzPts val="1100"/>
              <a:buFont typeface="Arial"/>
              <a:buNone/>
            </a:pPr>
            <a:r>
              <a:t/>
            </a:r>
            <a:endParaRPr/>
          </a:p>
          <a:p>
            <a:pPr indent="0" lvl="0" marL="0" rtl="0" algn="l">
              <a:spcBef>
                <a:spcPts val="0"/>
              </a:spcBef>
              <a:spcAft>
                <a:spcPts val="0"/>
              </a:spcAft>
              <a:buClr>
                <a:schemeClr val="hlink"/>
              </a:buClr>
              <a:buSzPts val="1100"/>
              <a:buFont typeface="Arial"/>
              <a:buNone/>
            </a:pPr>
            <a:r>
              <a:rPr lang="en"/>
              <a:t>Ever clicked an image in low light? Or had an old image become corrupt? We assume that we cannot get that image back anymore. It’s surely lost to the past. Well, no . Image recovery can help you .</a:t>
            </a:r>
            <a:endParaRPr/>
          </a:p>
        </p:txBody>
      </p:sp>
      <p:sp>
        <p:nvSpPr>
          <p:cNvPr id="322" name="Google Shape;322;p33"/>
          <p:cNvSpPr txBox="1"/>
          <p:nvPr>
            <p:ph idx="2" type="title"/>
          </p:nvPr>
        </p:nvSpPr>
        <p:spPr>
          <a:xfrm>
            <a:off x="4127202" y="3980113"/>
            <a:ext cx="1300800" cy="4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323" name="Google Shape;323;p33"/>
          <p:cNvSpPr txBox="1"/>
          <p:nvPr>
            <p:ph idx="3" type="subTitle"/>
          </p:nvPr>
        </p:nvSpPr>
        <p:spPr>
          <a:xfrm>
            <a:off x="6007300" y="3939700"/>
            <a:ext cx="1367400" cy="605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hlink"/>
              </a:buClr>
              <a:buSzPts val="1100"/>
              <a:buFont typeface="Arial"/>
              <a:buNone/>
            </a:pPr>
            <a:r>
              <a:rPr lang="en"/>
              <a:t>Singular Value Decomposition </a:t>
            </a:r>
            <a:endParaRPr/>
          </a:p>
        </p:txBody>
      </p:sp>
      <p:sp>
        <p:nvSpPr>
          <p:cNvPr id="324" name="Google Shape;324;p33"/>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SOLUTION</a:t>
            </a:r>
            <a:endParaRPr/>
          </a:p>
        </p:txBody>
      </p:sp>
      <p:cxnSp>
        <p:nvCxnSpPr>
          <p:cNvPr id="325" name="Google Shape;325;p33"/>
          <p:cNvCxnSpPr/>
          <p:nvPr/>
        </p:nvCxnSpPr>
        <p:spPr>
          <a:xfrm>
            <a:off x="1834521" y="2075713"/>
            <a:ext cx="2051100" cy="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33"/>
          <p:cNvSpPr/>
          <p:nvPr/>
        </p:nvSpPr>
        <p:spPr>
          <a:xfrm>
            <a:off x="713983" y="1798633"/>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7553473" y="3603460"/>
            <a:ext cx="876544" cy="876452"/>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 name="Google Shape;328;p33"/>
          <p:cNvCxnSpPr/>
          <p:nvPr/>
        </p:nvCxnSpPr>
        <p:spPr>
          <a:xfrm>
            <a:off x="3885625" y="4490318"/>
            <a:ext cx="2074800" cy="0"/>
          </a:xfrm>
          <a:prstGeom prst="straightConnector1">
            <a:avLst/>
          </a:prstGeom>
          <a:noFill/>
          <a:ln cap="flat" cmpd="sng" w="9525">
            <a:solidFill>
              <a:schemeClr val="dk1"/>
            </a:solidFill>
            <a:prstDash val="solid"/>
            <a:round/>
            <a:headEnd len="med" w="med" type="none"/>
            <a:tailEnd len="med" w="med" type="none"/>
          </a:ln>
        </p:spPr>
      </p:cxnSp>
      <p:sp>
        <p:nvSpPr>
          <p:cNvPr id="329" name="Google Shape;329;p33"/>
          <p:cNvSpPr/>
          <p:nvPr/>
        </p:nvSpPr>
        <p:spPr>
          <a:xfrm rot="7198710">
            <a:off x="820086" y="33688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3"/>
          <p:cNvGrpSpPr/>
          <p:nvPr/>
        </p:nvGrpSpPr>
        <p:grpSpPr>
          <a:xfrm>
            <a:off x="7466519" y="1006366"/>
            <a:ext cx="953591" cy="334099"/>
            <a:chOff x="2271950" y="2722775"/>
            <a:chExt cx="575875" cy="201775"/>
          </a:xfrm>
        </p:grpSpPr>
        <p:sp>
          <p:nvSpPr>
            <p:cNvPr id="331" name="Google Shape;331;p3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3"/>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2842313" y="39133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5239075" y="1543894"/>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6836438" y="1006378"/>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4261262" y="3832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rot="-1685758">
            <a:off x="2484228" y="37617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3526488" y="42909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rot="7201932">
            <a:off x="1199737" y="40517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2057089" y="418249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33"/>
          <p:cNvGrpSpPr/>
          <p:nvPr/>
        </p:nvGrpSpPr>
        <p:grpSpPr>
          <a:xfrm>
            <a:off x="932865" y="2017480"/>
            <a:ext cx="438779" cy="438759"/>
            <a:chOff x="1322640" y="3567702"/>
            <a:chExt cx="437728" cy="437708"/>
          </a:xfrm>
        </p:grpSpPr>
        <p:sp>
          <p:nvSpPr>
            <p:cNvPr id="351" name="Google Shape;351;p33"/>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33"/>
          <p:cNvGrpSpPr/>
          <p:nvPr/>
        </p:nvGrpSpPr>
        <p:grpSpPr>
          <a:xfrm>
            <a:off x="7772355" y="3869488"/>
            <a:ext cx="438779" cy="344395"/>
            <a:chOff x="4946475" y="3016009"/>
            <a:chExt cx="437728" cy="343570"/>
          </a:xfrm>
        </p:grpSpPr>
        <p:sp>
          <p:nvSpPr>
            <p:cNvPr id="355" name="Google Shape;355;p33"/>
            <p:cNvSpPr/>
            <p:nvPr/>
          </p:nvSpPr>
          <p:spPr>
            <a:xfrm>
              <a:off x="4946475" y="3274798"/>
              <a:ext cx="221946" cy="84781"/>
            </a:xfrm>
            <a:custGeom>
              <a:rect b="b" l="l" r="r" t="t"/>
              <a:pathLst>
                <a:path extrusionOk="0" h="4195" w="10982">
                  <a:moveTo>
                    <a:pt x="1" y="1"/>
                  </a:moveTo>
                  <a:lnTo>
                    <a:pt x="1" y="2031"/>
                  </a:lnTo>
                  <a:cubicBezTo>
                    <a:pt x="1" y="2538"/>
                    <a:pt x="326" y="3228"/>
                    <a:pt x="1868" y="3715"/>
                  </a:cubicBezTo>
                  <a:cubicBezTo>
                    <a:pt x="2871" y="4033"/>
                    <a:pt x="4183" y="4195"/>
                    <a:pt x="5500" y="4195"/>
                  </a:cubicBezTo>
                  <a:cubicBezTo>
                    <a:pt x="6796" y="4195"/>
                    <a:pt x="8098" y="4038"/>
                    <a:pt x="9115" y="3715"/>
                  </a:cubicBezTo>
                  <a:cubicBezTo>
                    <a:pt x="10657" y="3228"/>
                    <a:pt x="10982" y="2538"/>
                    <a:pt x="10982" y="2031"/>
                  </a:cubicBezTo>
                  <a:lnTo>
                    <a:pt x="10982" y="1"/>
                  </a:lnTo>
                  <a:cubicBezTo>
                    <a:pt x="10576" y="285"/>
                    <a:pt x="10089" y="508"/>
                    <a:pt x="9500" y="691"/>
                  </a:cubicBezTo>
                  <a:cubicBezTo>
                    <a:pt x="8364" y="1046"/>
                    <a:pt x="6927" y="1224"/>
                    <a:pt x="5491" y="1224"/>
                  </a:cubicBezTo>
                  <a:cubicBezTo>
                    <a:pt x="4055" y="1224"/>
                    <a:pt x="2619" y="1046"/>
                    <a:pt x="1483" y="691"/>
                  </a:cubicBezTo>
                  <a:cubicBezTo>
                    <a:pt x="894" y="508"/>
                    <a:pt x="407" y="285"/>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4946475" y="3189492"/>
              <a:ext cx="221946" cy="84458"/>
            </a:xfrm>
            <a:custGeom>
              <a:rect b="b" l="l" r="r" t="t"/>
              <a:pathLst>
                <a:path extrusionOk="0" h="4179" w="10982">
                  <a:moveTo>
                    <a:pt x="1" y="0"/>
                  </a:moveTo>
                  <a:lnTo>
                    <a:pt x="1" y="2030"/>
                  </a:lnTo>
                  <a:cubicBezTo>
                    <a:pt x="1" y="2537"/>
                    <a:pt x="326" y="3227"/>
                    <a:pt x="1868" y="3715"/>
                  </a:cubicBezTo>
                  <a:cubicBezTo>
                    <a:pt x="2871" y="4021"/>
                    <a:pt x="4183" y="4179"/>
                    <a:pt x="5501" y="4179"/>
                  </a:cubicBezTo>
                  <a:cubicBezTo>
                    <a:pt x="6797" y="4179"/>
                    <a:pt x="8098" y="4027"/>
                    <a:pt x="9115" y="3715"/>
                  </a:cubicBezTo>
                  <a:cubicBezTo>
                    <a:pt x="10657" y="3227"/>
                    <a:pt x="10982" y="2537"/>
                    <a:pt x="10982" y="2030"/>
                  </a:cubicBezTo>
                  <a:lnTo>
                    <a:pt x="10982" y="0"/>
                  </a:lnTo>
                  <a:cubicBezTo>
                    <a:pt x="10576" y="284"/>
                    <a:pt x="10089" y="508"/>
                    <a:pt x="9500" y="690"/>
                  </a:cubicBezTo>
                  <a:cubicBezTo>
                    <a:pt x="8364" y="1045"/>
                    <a:pt x="6927" y="1223"/>
                    <a:pt x="5491" y="1223"/>
                  </a:cubicBezTo>
                  <a:cubicBezTo>
                    <a:pt x="4055" y="1223"/>
                    <a:pt x="2619" y="1045"/>
                    <a:pt x="1483" y="690"/>
                  </a:cubicBezTo>
                  <a:cubicBezTo>
                    <a:pt x="894" y="508"/>
                    <a:pt x="407" y="2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4946475" y="3104165"/>
              <a:ext cx="221946" cy="84357"/>
            </a:xfrm>
            <a:custGeom>
              <a:rect b="b" l="l" r="r" t="t"/>
              <a:pathLst>
                <a:path extrusionOk="0" h="4174" w="10982">
                  <a:moveTo>
                    <a:pt x="1" y="0"/>
                  </a:moveTo>
                  <a:lnTo>
                    <a:pt x="1" y="2030"/>
                  </a:lnTo>
                  <a:cubicBezTo>
                    <a:pt x="1" y="2517"/>
                    <a:pt x="326" y="3227"/>
                    <a:pt x="1868" y="3694"/>
                  </a:cubicBezTo>
                  <a:cubicBezTo>
                    <a:pt x="2871" y="4011"/>
                    <a:pt x="4183" y="4174"/>
                    <a:pt x="5500" y="4174"/>
                  </a:cubicBezTo>
                  <a:cubicBezTo>
                    <a:pt x="6796" y="4174"/>
                    <a:pt x="8098" y="4017"/>
                    <a:pt x="9115" y="3694"/>
                  </a:cubicBezTo>
                  <a:cubicBezTo>
                    <a:pt x="10657" y="3227"/>
                    <a:pt x="10982" y="2517"/>
                    <a:pt x="10982" y="2030"/>
                  </a:cubicBezTo>
                  <a:lnTo>
                    <a:pt x="10982" y="0"/>
                  </a:lnTo>
                  <a:cubicBezTo>
                    <a:pt x="10576" y="264"/>
                    <a:pt x="10089" y="487"/>
                    <a:pt x="9500" y="690"/>
                  </a:cubicBezTo>
                  <a:cubicBezTo>
                    <a:pt x="8364" y="1045"/>
                    <a:pt x="6927" y="1223"/>
                    <a:pt x="5491" y="1223"/>
                  </a:cubicBezTo>
                  <a:cubicBezTo>
                    <a:pt x="4055" y="1223"/>
                    <a:pt x="2619" y="1045"/>
                    <a:pt x="1483" y="690"/>
                  </a:cubicBezTo>
                  <a:cubicBezTo>
                    <a:pt x="894" y="487"/>
                    <a:pt x="407" y="26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4946475" y="3016009"/>
              <a:ext cx="221946" cy="87186"/>
            </a:xfrm>
            <a:custGeom>
              <a:rect b="b" l="l" r="r" t="t"/>
              <a:pathLst>
                <a:path extrusionOk="0" h="4314" w="10982">
                  <a:moveTo>
                    <a:pt x="5482" y="1"/>
                  </a:moveTo>
                  <a:cubicBezTo>
                    <a:pt x="4186" y="1"/>
                    <a:pt x="2885" y="153"/>
                    <a:pt x="1868" y="465"/>
                  </a:cubicBezTo>
                  <a:cubicBezTo>
                    <a:pt x="326" y="952"/>
                    <a:pt x="1" y="1663"/>
                    <a:pt x="1" y="2150"/>
                  </a:cubicBezTo>
                  <a:cubicBezTo>
                    <a:pt x="1" y="2657"/>
                    <a:pt x="326" y="3347"/>
                    <a:pt x="1868" y="3834"/>
                  </a:cubicBezTo>
                  <a:cubicBezTo>
                    <a:pt x="2871" y="4152"/>
                    <a:pt x="4183" y="4314"/>
                    <a:pt x="5500" y="4314"/>
                  </a:cubicBezTo>
                  <a:cubicBezTo>
                    <a:pt x="6796" y="4314"/>
                    <a:pt x="8098" y="4157"/>
                    <a:pt x="9115" y="3834"/>
                  </a:cubicBezTo>
                  <a:cubicBezTo>
                    <a:pt x="10657" y="3347"/>
                    <a:pt x="10982" y="2657"/>
                    <a:pt x="10982" y="2150"/>
                  </a:cubicBezTo>
                  <a:cubicBezTo>
                    <a:pt x="10982" y="1663"/>
                    <a:pt x="10657" y="952"/>
                    <a:pt x="9115" y="465"/>
                  </a:cubicBezTo>
                  <a:cubicBezTo>
                    <a:pt x="8112" y="158"/>
                    <a:pt x="6800" y="1"/>
                    <a:pt x="5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5193846" y="3045496"/>
              <a:ext cx="190358" cy="258870"/>
            </a:xfrm>
            <a:custGeom>
              <a:rect b="b" l="l" r="r" t="t"/>
              <a:pathLst>
                <a:path extrusionOk="0" h="12809" w="9419">
                  <a:moveTo>
                    <a:pt x="4709" y="1279"/>
                  </a:moveTo>
                  <a:cubicBezTo>
                    <a:pt x="6049" y="1279"/>
                    <a:pt x="7145" y="2375"/>
                    <a:pt x="7145" y="3715"/>
                  </a:cubicBezTo>
                  <a:lnTo>
                    <a:pt x="7145" y="5400"/>
                  </a:lnTo>
                  <a:lnTo>
                    <a:pt x="2274" y="5400"/>
                  </a:lnTo>
                  <a:lnTo>
                    <a:pt x="2274" y="3715"/>
                  </a:lnTo>
                  <a:cubicBezTo>
                    <a:pt x="2274" y="2375"/>
                    <a:pt x="3370" y="1279"/>
                    <a:pt x="4709" y="1279"/>
                  </a:cubicBezTo>
                  <a:close/>
                  <a:moveTo>
                    <a:pt x="3410" y="8566"/>
                  </a:moveTo>
                  <a:cubicBezTo>
                    <a:pt x="3715" y="8566"/>
                    <a:pt x="3958" y="8810"/>
                    <a:pt x="3958" y="9094"/>
                  </a:cubicBezTo>
                  <a:cubicBezTo>
                    <a:pt x="3958" y="9398"/>
                    <a:pt x="3715" y="9642"/>
                    <a:pt x="3410" y="9642"/>
                  </a:cubicBezTo>
                  <a:cubicBezTo>
                    <a:pt x="3126" y="9642"/>
                    <a:pt x="2883" y="9398"/>
                    <a:pt x="2883" y="9094"/>
                  </a:cubicBezTo>
                  <a:cubicBezTo>
                    <a:pt x="2883" y="8810"/>
                    <a:pt x="3126" y="8566"/>
                    <a:pt x="3410" y="8566"/>
                  </a:cubicBezTo>
                  <a:close/>
                  <a:moveTo>
                    <a:pt x="6009" y="8566"/>
                  </a:moveTo>
                  <a:cubicBezTo>
                    <a:pt x="6293" y="8566"/>
                    <a:pt x="6536" y="8810"/>
                    <a:pt x="6536" y="9094"/>
                  </a:cubicBezTo>
                  <a:cubicBezTo>
                    <a:pt x="6536" y="9398"/>
                    <a:pt x="6293" y="9642"/>
                    <a:pt x="6009" y="9642"/>
                  </a:cubicBezTo>
                  <a:cubicBezTo>
                    <a:pt x="5704" y="9642"/>
                    <a:pt x="5460" y="9398"/>
                    <a:pt x="5460" y="9094"/>
                  </a:cubicBezTo>
                  <a:cubicBezTo>
                    <a:pt x="5460" y="8810"/>
                    <a:pt x="5704" y="8566"/>
                    <a:pt x="6009" y="8566"/>
                  </a:cubicBezTo>
                  <a:close/>
                  <a:moveTo>
                    <a:pt x="4709" y="1"/>
                  </a:moveTo>
                  <a:cubicBezTo>
                    <a:pt x="2659" y="1"/>
                    <a:pt x="995" y="1665"/>
                    <a:pt x="995" y="3715"/>
                  </a:cubicBezTo>
                  <a:lnTo>
                    <a:pt x="995" y="5400"/>
                  </a:lnTo>
                  <a:lnTo>
                    <a:pt x="650" y="5400"/>
                  </a:lnTo>
                  <a:cubicBezTo>
                    <a:pt x="285" y="5400"/>
                    <a:pt x="0" y="5684"/>
                    <a:pt x="0" y="6029"/>
                  </a:cubicBezTo>
                  <a:lnTo>
                    <a:pt x="0" y="12179"/>
                  </a:lnTo>
                  <a:cubicBezTo>
                    <a:pt x="0" y="12524"/>
                    <a:pt x="285" y="12808"/>
                    <a:pt x="650" y="12808"/>
                  </a:cubicBezTo>
                  <a:lnTo>
                    <a:pt x="8769" y="12808"/>
                  </a:lnTo>
                  <a:cubicBezTo>
                    <a:pt x="9134" y="12808"/>
                    <a:pt x="9419" y="12524"/>
                    <a:pt x="9419" y="12179"/>
                  </a:cubicBezTo>
                  <a:lnTo>
                    <a:pt x="9419" y="6029"/>
                  </a:lnTo>
                  <a:cubicBezTo>
                    <a:pt x="9419" y="5684"/>
                    <a:pt x="9134" y="5400"/>
                    <a:pt x="8769" y="5400"/>
                  </a:cubicBezTo>
                  <a:lnTo>
                    <a:pt x="8424" y="5400"/>
                  </a:lnTo>
                  <a:lnTo>
                    <a:pt x="8424" y="3715"/>
                  </a:lnTo>
                  <a:cubicBezTo>
                    <a:pt x="8424" y="1665"/>
                    <a:pt x="6760" y="1"/>
                    <a:pt x="4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3"/>
          <p:cNvGrpSpPr/>
          <p:nvPr/>
        </p:nvGrpSpPr>
        <p:grpSpPr>
          <a:xfrm>
            <a:off x="706038" y="312972"/>
            <a:ext cx="140222" cy="140409"/>
            <a:chOff x="2741000" y="199475"/>
            <a:chExt cx="191953" cy="192210"/>
          </a:xfrm>
        </p:grpSpPr>
        <p:sp>
          <p:nvSpPr>
            <p:cNvPr id="363" name="Google Shape;363;p3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3">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1"/>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EigenValue Example</a:t>
            </a:r>
            <a:endParaRPr/>
          </a:p>
        </p:txBody>
      </p:sp>
      <p:sp>
        <p:nvSpPr>
          <p:cNvPr id="804" name="Google Shape;804;p51"/>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51"/>
          <p:cNvGrpSpPr/>
          <p:nvPr/>
        </p:nvGrpSpPr>
        <p:grpSpPr>
          <a:xfrm>
            <a:off x="7130744" y="4471941"/>
            <a:ext cx="953591" cy="334099"/>
            <a:chOff x="2271950" y="2722775"/>
            <a:chExt cx="575875" cy="201775"/>
          </a:xfrm>
        </p:grpSpPr>
        <p:sp>
          <p:nvSpPr>
            <p:cNvPr id="806" name="Google Shape;806;p5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1"/>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1"/>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1"/>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1"/>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51"/>
          <p:cNvGrpSpPr/>
          <p:nvPr/>
        </p:nvGrpSpPr>
        <p:grpSpPr>
          <a:xfrm>
            <a:off x="932865" y="2017480"/>
            <a:ext cx="438779" cy="438759"/>
            <a:chOff x="1322640" y="3567702"/>
            <a:chExt cx="437728" cy="437708"/>
          </a:xfrm>
        </p:grpSpPr>
        <p:sp>
          <p:nvSpPr>
            <p:cNvPr id="819" name="Google Shape;819;p51"/>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1"/>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1"/>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5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 name="Google Shape;824;p51"/>
          <p:cNvGrpSpPr/>
          <p:nvPr/>
        </p:nvGrpSpPr>
        <p:grpSpPr>
          <a:xfrm>
            <a:off x="706038" y="312972"/>
            <a:ext cx="140222" cy="140409"/>
            <a:chOff x="2741000" y="199475"/>
            <a:chExt cx="191953" cy="192210"/>
          </a:xfrm>
        </p:grpSpPr>
        <p:sp>
          <p:nvSpPr>
            <p:cNvPr id="825" name="Google Shape;825;p5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 name="Google Shape;834;p51">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txBox="1"/>
          <p:nvPr/>
        </p:nvSpPr>
        <p:spPr>
          <a:xfrm>
            <a:off x="714300" y="1222775"/>
            <a:ext cx="7370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Arimo"/>
                <a:ea typeface="Arimo"/>
                <a:cs typeface="Arimo"/>
                <a:sym typeface="Arimo"/>
              </a:rPr>
              <a:t>In this shear mapping, the blue arrow changes direction, whereas the pink arrow does not. Here, the pink arrow is an eigenvector because it does not change direction. Also, the length of this arrow is not changed; its eigenvalue is 1.</a:t>
            </a:r>
            <a:endParaRPr sz="1600">
              <a:solidFill>
                <a:schemeClr val="accent6"/>
              </a:solidFill>
              <a:latin typeface="Arimo"/>
              <a:ea typeface="Arimo"/>
              <a:cs typeface="Arimo"/>
              <a:sym typeface="Arimo"/>
            </a:endParaRPr>
          </a:p>
        </p:txBody>
      </p:sp>
      <p:pic>
        <p:nvPicPr>
          <p:cNvPr id="836" name="Google Shape;836;p51"/>
          <p:cNvPicPr preferRelativeResize="0"/>
          <p:nvPr/>
        </p:nvPicPr>
        <p:blipFill rotWithShape="1">
          <a:blip r:embed="rId4">
            <a:alphaModFix/>
          </a:blip>
          <a:srcRect b="7765" l="13520" r="14178" t="9535"/>
          <a:stretch/>
        </p:blipFill>
        <p:spPr>
          <a:xfrm>
            <a:off x="2287875" y="2306975"/>
            <a:ext cx="4367550" cy="233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2"/>
          <p:cNvSpPr txBox="1"/>
          <p:nvPr>
            <p:ph idx="4"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Eigenvalues of 2 x 2 Matrix</a:t>
            </a:r>
            <a:endParaRPr/>
          </a:p>
          <a:p>
            <a:pPr indent="0" lvl="0" marL="0" rtl="0" algn="l">
              <a:spcBef>
                <a:spcPts val="0"/>
              </a:spcBef>
              <a:spcAft>
                <a:spcPts val="0"/>
              </a:spcAft>
              <a:buNone/>
            </a:pPr>
            <a:r>
              <a:t/>
            </a:r>
            <a:endParaRPr/>
          </a:p>
        </p:txBody>
      </p:sp>
      <p:sp>
        <p:nvSpPr>
          <p:cNvPr id="842" name="Google Shape;842;p52"/>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52"/>
          <p:cNvGrpSpPr/>
          <p:nvPr/>
        </p:nvGrpSpPr>
        <p:grpSpPr>
          <a:xfrm>
            <a:off x="7130744" y="4471941"/>
            <a:ext cx="953591" cy="334099"/>
            <a:chOff x="2271950" y="2722775"/>
            <a:chExt cx="575875" cy="201775"/>
          </a:xfrm>
        </p:grpSpPr>
        <p:sp>
          <p:nvSpPr>
            <p:cNvPr id="844" name="Google Shape;844;p5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52"/>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52"/>
          <p:cNvGrpSpPr/>
          <p:nvPr/>
        </p:nvGrpSpPr>
        <p:grpSpPr>
          <a:xfrm>
            <a:off x="706038" y="312972"/>
            <a:ext cx="140222" cy="140409"/>
            <a:chOff x="2741000" y="199475"/>
            <a:chExt cx="191953" cy="192210"/>
          </a:xfrm>
        </p:grpSpPr>
        <p:sp>
          <p:nvSpPr>
            <p:cNvPr id="859" name="Google Shape;859;p5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52">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2"/>
          <p:cNvSpPr txBox="1"/>
          <p:nvPr/>
        </p:nvSpPr>
        <p:spPr>
          <a:xfrm>
            <a:off x="882800" y="1214750"/>
            <a:ext cx="6888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rPr>
              <a:t>Let us have a look at the example given below to learn how to find the eigenvalues of a 2 x 2 matrix.</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Find the eigenvalues of the 2 x 2 matrix</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Solution:</a:t>
            </a:r>
            <a:endParaRPr>
              <a:solidFill>
                <a:schemeClr val="accent6"/>
              </a:solidFill>
            </a:endParaRPr>
          </a:p>
          <a:p>
            <a:pPr indent="0" lvl="0" marL="0" rtl="0" algn="l">
              <a:spcBef>
                <a:spcPts val="0"/>
              </a:spcBef>
              <a:spcAft>
                <a:spcPts val="0"/>
              </a:spcAft>
              <a:buNone/>
            </a:pPr>
            <a:r>
              <a:rPr lang="en">
                <a:solidFill>
                  <a:schemeClr val="accent6"/>
                </a:solidFill>
              </a:rPr>
              <a:t>Given,</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Using the characteristic equation,</a:t>
            </a:r>
            <a:endParaRPr>
              <a:solidFill>
                <a:schemeClr val="accent6"/>
              </a:solidFill>
            </a:endParaRPr>
          </a:p>
          <a:p>
            <a:pPr indent="0" lvl="0" marL="0" rtl="0" algn="l">
              <a:spcBef>
                <a:spcPts val="0"/>
              </a:spcBef>
              <a:spcAft>
                <a:spcPts val="0"/>
              </a:spcAft>
              <a:buNone/>
            </a:pPr>
            <a:r>
              <a:rPr lang="en">
                <a:solidFill>
                  <a:schemeClr val="accent6"/>
                </a:solidFill>
              </a:rPr>
              <a:t>Let</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a:solidFill>
                  <a:schemeClr val="accent6"/>
                </a:solidFill>
              </a:rPr>
              <a:t>be the 2 x 2 identity matrix.</a:t>
            </a:r>
            <a:endParaRPr>
              <a:solidFill>
                <a:schemeClr val="accent6"/>
              </a:solidFill>
            </a:endParaRPr>
          </a:p>
          <a:p>
            <a:pPr indent="0" lvl="0" marL="0" rtl="0" algn="l">
              <a:spcBef>
                <a:spcPts val="0"/>
              </a:spcBef>
              <a:spcAft>
                <a:spcPts val="0"/>
              </a:spcAft>
              <a:buNone/>
            </a:pPr>
            <a:r>
              <a:rPr lang="en">
                <a:solidFill>
                  <a:schemeClr val="accent6"/>
                </a:solidFill>
              </a:rPr>
              <a:t>|A – λI| = 0</a:t>
            </a:r>
            <a:endParaRPr>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t/>
            </a:r>
            <a:endParaRPr>
              <a:solidFill>
                <a:schemeClr val="accent6"/>
              </a:solidFill>
            </a:endParaRPr>
          </a:p>
        </p:txBody>
      </p:sp>
      <p:pic>
        <p:nvPicPr>
          <p:cNvPr id="870" name="Google Shape;870;p52"/>
          <p:cNvPicPr preferRelativeResize="0"/>
          <p:nvPr/>
        </p:nvPicPr>
        <p:blipFill rotWithShape="1">
          <a:blip r:embed="rId4">
            <a:alphaModFix/>
          </a:blip>
          <a:srcRect b="75888" l="9308" r="81849" t="17903"/>
          <a:stretch/>
        </p:blipFill>
        <p:spPr>
          <a:xfrm>
            <a:off x="4527250" y="1792275"/>
            <a:ext cx="1003375" cy="396100"/>
          </a:xfrm>
          <a:prstGeom prst="rect">
            <a:avLst/>
          </a:prstGeom>
          <a:noFill/>
          <a:ln>
            <a:noFill/>
          </a:ln>
        </p:spPr>
      </p:pic>
      <p:pic>
        <p:nvPicPr>
          <p:cNvPr id="871" name="Google Shape;871;p52"/>
          <p:cNvPicPr preferRelativeResize="0"/>
          <p:nvPr/>
        </p:nvPicPr>
        <p:blipFill rotWithShape="1">
          <a:blip r:embed="rId4">
            <a:alphaModFix/>
          </a:blip>
          <a:srcRect b="63500" l="8756" r="81849" t="30291"/>
          <a:stretch/>
        </p:blipFill>
        <p:spPr>
          <a:xfrm>
            <a:off x="1871125" y="2619350"/>
            <a:ext cx="1322978" cy="491576"/>
          </a:xfrm>
          <a:prstGeom prst="rect">
            <a:avLst/>
          </a:prstGeom>
          <a:noFill/>
          <a:ln>
            <a:noFill/>
          </a:ln>
        </p:spPr>
      </p:pic>
      <p:pic>
        <p:nvPicPr>
          <p:cNvPr id="872" name="Google Shape;872;p52"/>
          <p:cNvPicPr preferRelativeResize="0"/>
          <p:nvPr/>
        </p:nvPicPr>
        <p:blipFill rotWithShape="1">
          <a:blip r:embed="rId4">
            <a:alphaModFix/>
          </a:blip>
          <a:srcRect b="51157" l="7722" r="82883" t="42344"/>
          <a:stretch/>
        </p:blipFill>
        <p:spPr>
          <a:xfrm>
            <a:off x="1673497" y="3511600"/>
            <a:ext cx="1018377" cy="396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3"/>
          <p:cNvSpPr/>
          <p:nvPr/>
        </p:nvSpPr>
        <p:spPr>
          <a:xfrm rot="7198710">
            <a:off x="114036" y="3728014"/>
            <a:ext cx="630918" cy="627700"/>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3"/>
          <p:cNvGrpSpPr/>
          <p:nvPr/>
        </p:nvGrpSpPr>
        <p:grpSpPr>
          <a:xfrm>
            <a:off x="7130744" y="4471941"/>
            <a:ext cx="953591" cy="334099"/>
            <a:chOff x="2271950" y="2722775"/>
            <a:chExt cx="575875" cy="201775"/>
          </a:xfrm>
        </p:grpSpPr>
        <p:sp>
          <p:nvSpPr>
            <p:cNvPr id="879" name="Google Shape;879;p5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 name="Google Shape;884;p53"/>
          <p:cNvSpPr/>
          <p:nvPr/>
        </p:nvSpPr>
        <p:spPr>
          <a:xfrm>
            <a:off x="1965561" y="4777035"/>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7873188" y="16520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6834638" y="2153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8084327" y="1910863"/>
            <a:ext cx="335779" cy="396117"/>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7253088" y="70686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rot="-1685758">
            <a:off x="5822966" y="8262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6236062" y="136745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 name="Google Shape;891;p53"/>
          <p:cNvGrpSpPr/>
          <p:nvPr/>
        </p:nvGrpSpPr>
        <p:grpSpPr>
          <a:xfrm>
            <a:off x="932865" y="2017480"/>
            <a:ext cx="438779" cy="438759"/>
            <a:chOff x="1322640" y="3567702"/>
            <a:chExt cx="437728" cy="437708"/>
          </a:xfrm>
        </p:grpSpPr>
        <p:sp>
          <p:nvSpPr>
            <p:cNvPr id="892" name="Google Shape;892;p53"/>
            <p:cNvSpPr/>
            <p:nvPr/>
          </p:nvSpPr>
          <p:spPr>
            <a:xfrm>
              <a:off x="1331674" y="3567702"/>
              <a:ext cx="198967" cy="43088"/>
            </a:xfrm>
            <a:custGeom>
              <a:rect b="b" l="l" r="r" t="t"/>
              <a:pathLst>
                <a:path extrusionOk="0" h="2132" w="9845">
                  <a:moveTo>
                    <a:pt x="650" y="0"/>
                  </a:moveTo>
                  <a:cubicBezTo>
                    <a:pt x="284" y="0"/>
                    <a:pt x="0" y="285"/>
                    <a:pt x="0" y="650"/>
                  </a:cubicBezTo>
                  <a:lnTo>
                    <a:pt x="0" y="2132"/>
                  </a:lnTo>
                  <a:lnTo>
                    <a:pt x="9845" y="2132"/>
                  </a:lnTo>
                  <a:lnTo>
                    <a:pt x="8708" y="305"/>
                  </a:lnTo>
                  <a:cubicBezTo>
                    <a:pt x="8586" y="122"/>
                    <a:pt x="8383" y="0"/>
                    <a:pt x="81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1396063" y="3720308"/>
              <a:ext cx="81244" cy="81648"/>
            </a:xfrm>
            <a:custGeom>
              <a:rect b="b" l="l" r="r" t="t"/>
              <a:pathLst>
                <a:path extrusionOk="0" h="4040" w="4020">
                  <a:moveTo>
                    <a:pt x="1" y="0"/>
                  </a:moveTo>
                  <a:lnTo>
                    <a:pt x="1" y="4039"/>
                  </a:lnTo>
                  <a:lnTo>
                    <a:pt x="4020" y="4039"/>
                  </a:lnTo>
                  <a:lnTo>
                    <a:pt x="40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1322640" y="3636214"/>
              <a:ext cx="437728" cy="369196"/>
            </a:xfrm>
            <a:custGeom>
              <a:rect b="b" l="l" r="r" t="t"/>
              <a:pathLst>
                <a:path extrusionOk="0" h="18268" w="21659">
                  <a:moveTo>
                    <a:pt x="18959" y="4283"/>
                  </a:moveTo>
                  <a:cubicBezTo>
                    <a:pt x="19304" y="4283"/>
                    <a:pt x="19588" y="4567"/>
                    <a:pt x="19588" y="4912"/>
                  </a:cubicBezTo>
                  <a:cubicBezTo>
                    <a:pt x="19588" y="5257"/>
                    <a:pt x="19304" y="5541"/>
                    <a:pt x="18959" y="5541"/>
                  </a:cubicBezTo>
                  <a:lnTo>
                    <a:pt x="13093" y="5541"/>
                  </a:lnTo>
                  <a:cubicBezTo>
                    <a:pt x="12727" y="5541"/>
                    <a:pt x="12443" y="5257"/>
                    <a:pt x="12443" y="4912"/>
                  </a:cubicBezTo>
                  <a:cubicBezTo>
                    <a:pt x="12443" y="4567"/>
                    <a:pt x="12727" y="4283"/>
                    <a:pt x="13093" y="4283"/>
                  </a:cubicBezTo>
                  <a:close/>
                  <a:moveTo>
                    <a:pt x="18959" y="6820"/>
                  </a:moveTo>
                  <a:cubicBezTo>
                    <a:pt x="19304" y="6820"/>
                    <a:pt x="19588" y="7104"/>
                    <a:pt x="19588" y="7449"/>
                  </a:cubicBezTo>
                  <a:cubicBezTo>
                    <a:pt x="19588" y="7794"/>
                    <a:pt x="19304" y="8079"/>
                    <a:pt x="18959" y="8079"/>
                  </a:cubicBezTo>
                  <a:lnTo>
                    <a:pt x="13093" y="8079"/>
                  </a:lnTo>
                  <a:cubicBezTo>
                    <a:pt x="12727" y="8079"/>
                    <a:pt x="12443" y="7794"/>
                    <a:pt x="12443" y="7449"/>
                  </a:cubicBezTo>
                  <a:cubicBezTo>
                    <a:pt x="12443" y="7104"/>
                    <a:pt x="12727" y="6820"/>
                    <a:pt x="13093" y="6820"/>
                  </a:cubicBezTo>
                  <a:close/>
                  <a:moveTo>
                    <a:pt x="8363" y="2903"/>
                  </a:moveTo>
                  <a:cubicBezTo>
                    <a:pt x="8668" y="2903"/>
                    <a:pt x="8932" y="3146"/>
                    <a:pt x="8932" y="3471"/>
                  </a:cubicBezTo>
                  <a:lnTo>
                    <a:pt x="8932" y="8890"/>
                  </a:lnTo>
                  <a:cubicBezTo>
                    <a:pt x="8932" y="9215"/>
                    <a:pt x="8668" y="9459"/>
                    <a:pt x="8363" y="9459"/>
                  </a:cubicBezTo>
                  <a:lnTo>
                    <a:pt x="2924" y="9459"/>
                  </a:lnTo>
                  <a:cubicBezTo>
                    <a:pt x="2619" y="9459"/>
                    <a:pt x="2355" y="9215"/>
                    <a:pt x="2355" y="8890"/>
                  </a:cubicBezTo>
                  <a:lnTo>
                    <a:pt x="2355" y="3471"/>
                  </a:lnTo>
                  <a:cubicBezTo>
                    <a:pt x="2355" y="3146"/>
                    <a:pt x="2619" y="2903"/>
                    <a:pt x="2924" y="2903"/>
                  </a:cubicBezTo>
                  <a:close/>
                  <a:moveTo>
                    <a:pt x="447" y="0"/>
                  </a:moveTo>
                  <a:lnTo>
                    <a:pt x="447" y="11712"/>
                  </a:lnTo>
                  <a:cubicBezTo>
                    <a:pt x="447" y="12077"/>
                    <a:pt x="731" y="12361"/>
                    <a:pt x="1097" y="12361"/>
                  </a:cubicBezTo>
                  <a:lnTo>
                    <a:pt x="10190" y="12361"/>
                  </a:lnTo>
                  <a:lnTo>
                    <a:pt x="10190" y="14574"/>
                  </a:lnTo>
                  <a:cubicBezTo>
                    <a:pt x="9662" y="14777"/>
                    <a:pt x="9236" y="15203"/>
                    <a:pt x="9033" y="15731"/>
                  </a:cubicBezTo>
                  <a:lnTo>
                    <a:pt x="3695" y="15731"/>
                  </a:lnTo>
                  <a:cubicBezTo>
                    <a:pt x="3431" y="15000"/>
                    <a:pt x="2741" y="14472"/>
                    <a:pt x="1909" y="14472"/>
                  </a:cubicBezTo>
                  <a:cubicBezTo>
                    <a:pt x="853" y="14472"/>
                    <a:pt x="1" y="15325"/>
                    <a:pt x="1" y="16360"/>
                  </a:cubicBezTo>
                  <a:cubicBezTo>
                    <a:pt x="1" y="17415"/>
                    <a:pt x="853" y="18268"/>
                    <a:pt x="1909" y="18268"/>
                  </a:cubicBezTo>
                  <a:cubicBezTo>
                    <a:pt x="2741" y="18268"/>
                    <a:pt x="3431" y="17740"/>
                    <a:pt x="3695" y="17010"/>
                  </a:cubicBezTo>
                  <a:lnTo>
                    <a:pt x="9033" y="17010"/>
                  </a:lnTo>
                  <a:cubicBezTo>
                    <a:pt x="9297" y="17740"/>
                    <a:pt x="10007" y="18268"/>
                    <a:pt x="10840" y="18268"/>
                  </a:cubicBezTo>
                  <a:cubicBezTo>
                    <a:pt x="11652" y="18268"/>
                    <a:pt x="12362" y="17740"/>
                    <a:pt x="12626" y="17010"/>
                  </a:cubicBezTo>
                  <a:lnTo>
                    <a:pt x="17964" y="17010"/>
                  </a:lnTo>
                  <a:cubicBezTo>
                    <a:pt x="18228" y="17740"/>
                    <a:pt x="18918" y="18268"/>
                    <a:pt x="19750" y="18268"/>
                  </a:cubicBezTo>
                  <a:cubicBezTo>
                    <a:pt x="20806" y="18268"/>
                    <a:pt x="21658" y="17415"/>
                    <a:pt x="21658" y="16360"/>
                  </a:cubicBezTo>
                  <a:cubicBezTo>
                    <a:pt x="21658" y="15325"/>
                    <a:pt x="20806" y="14472"/>
                    <a:pt x="19750" y="14472"/>
                  </a:cubicBezTo>
                  <a:cubicBezTo>
                    <a:pt x="18918" y="14472"/>
                    <a:pt x="18228" y="15000"/>
                    <a:pt x="17964" y="15731"/>
                  </a:cubicBezTo>
                  <a:lnTo>
                    <a:pt x="12626" y="15731"/>
                  </a:lnTo>
                  <a:cubicBezTo>
                    <a:pt x="12443" y="15203"/>
                    <a:pt x="11997" y="14777"/>
                    <a:pt x="11469" y="14574"/>
                  </a:cubicBezTo>
                  <a:lnTo>
                    <a:pt x="11469" y="12361"/>
                  </a:lnTo>
                  <a:lnTo>
                    <a:pt x="20582" y="12361"/>
                  </a:lnTo>
                  <a:cubicBezTo>
                    <a:pt x="20928" y="12361"/>
                    <a:pt x="21212" y="12077"/>
                    <a:pt x="21212" y="11712"/>
                  </a:cubicBezTo>
                  <a:lnTo>
                    <a:pt x="21212" y="629"/>
                  </a:lnTo>
                  <a:cubicBezTo>
                    <a:pt x="21212" y="284"/>
                    <a:pt x="20928" y="0"/>
                    <a:pt x="205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5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53"/>
          <p:cNvGrpSpPr/>
          <p:nvPr/>
        </p:nvGrpSpPr>
        <p:grpSpPr>
          <a:xfrm>
            <a:off x="706038" y="312972"/>
            <a:ext cx="140222" cy="140409"/>
            <a:chOff x="2741000" y="199475"/>
            <a:chExt cx="191953" cy="192210"/>
          </a:xfrm>
        </p:grpSpPr>
        <p:sp>
          <p:nvSpPr>
            <p:cNvPr id="898" name="Google Shape;898;p5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53">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txBox="1"/>
          <p:nvPr/>
        </p:nvSpPr>
        <p:spPr>
          <a:xfrm>
            <a:off x="1600725" y="1541350"/>
            <a:ext cx="5414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a:p>
            <a:pPr indent="0" lvl="0" marL="0" rtl="0" algn="l">
              <a:spcBef>
                <a:spcPts val="0"/>
              </a:spcBef>
              <a:spcAft>
                <a:spcPts val="0"/>
              </a:spcAft>
              <a:buNone/>
            </a:pPr>
            <a:r>
              <a:rPr lang="en" sz="1600">
                <a:solidFill>
                  <a:schemeClr val="accent6"/>
                </a:solidFill>
              </a:rPr>
              <a:t>-</a:t>
            </a:r>
            <a:r>
              <a:rPr lang="en" sz="1600">
                <a:solidFill>
                  <a:schemeClr val="accent6"/>
                </a:solidFill>
              </a:rPr>
              <a:t>λ(4 – λ) – (-2)(0) = 0</a:t>
            </a:r>
            <a:endParaRPr sz="1600">
              <a:solidFill>
                <a:schemeClr val="accent6"/>
              </a:solidFill>
            </a:endParaRPr>
          </a:p>
          <a:p>
            <a:pPr indent="0" lvl="0" marL="0" rtl="0" algn="l">
              <a:spcBef>
                <a:spcPts val="0"/>
              </a:spcBef>
              <a:spcAft>
                <a:spcPts val="0"/>
              </a:spcAft>
              <a:buNone/>
            </a:pPr>
            <a:r>
              <a:rPr lang="en" sz="1600">
                <a:solidFill>
                  <a:schemeClr val="accent6"/>
                </a:solidFill>
              </a:rPr>
              <a:t>-4λ + λ2 = 0</a:t>
            </a:r>
            <a:endParaRPr sz="1600">
              <a:solidFill>
                <a:schemeClr val="accent6"/>
              </a:solidFill>
            </a:endParaRPr>
          </a:p>
          <a:p>
            <a:pPr indent="0" lvl="0" marL="0" rtl="0" algn="l">
              <a:spcBef>
                <a:spcPts val="0"/>
              </a:spcBef>
              <a:spcAft>
                <a:spcPts val="0"/>
              </a:spcAft>
              <a:buNone/>
            </a:pPr>
            <a:r>
              <a:rPr lang="en" sz="1600">
                <a:solidFill>
                  <a:schemeClr val="accent6"/>
                </a:solidFill>
              </a:rPr>
              <a:t>λ(λ – 4) = 0</a:t>
            </a:r>
            <a:endParaRPr sz="1600">
              <a:solidFill>
                <a:schemeClr val="accent6"/>
              </a:solidFill>
            </a:endParaRPr>
          </a:p>
          <a:p>
            <a:pPr indent="0" lvl="0" marL="0" rtl="0" algn="l">
              <a:spcBef>
                <a:spcPts val="0"/>
              </a:spcBef>
              <a:spcAft>
                <a:spcPts val="0"/>
              </a:spcAft>
              <a:buNone/>
            </a:pPr>
            <a:r>
              <a:rPr lang="en" sz="1600">
                <a:solidFill>
                  <a:schemeClr val="accent6"/>
                </a:solidFill>
              </a:rPr>
              <a:t>λ = 0 or λ – 4 = 0</a:t>
            </a:r>
            <a:endParaRPr sz="1600">
              <a:solidFill>
                <a:schemeClr val="accent6"/>
              </a:solidFill>
            </a:endParaRPr>
          </a:p>
          <a:p>
            <a:pPr indent="0" lvl="0" marL="0" rtl="0" algn="l">
              <a:spcBef>
                <a:spcPts val="0"/>
              </a:spcBef>
              <a:spcAft>
                <a:spcPts val="0"/>
              </a:spcAft>
              <a:buNone/>
            </a:pPr>
            <a:r>
              <a:rPr lang="en" sz="1600">
                <a:solidFill>
                  <a:schemeClr val="accent6"/>
                </a:solidFill>
              </a:rPr>
              <a:t>Thus, λ = 0 or λ = 4</a:t>
            </a:r>
            <a:endParaRPr sz="1600">
              <a:solidFill>
                <a:schemeClr val="accent6"/>
              </a:solidFill>
            </a:endParaRPr>
          </a:p>
          <a:p>
            <a:pPr indent="0" lvl="0" marL="0" rtl="0" algn="l">
              <a:spcBef>
                <a:spcPts val="0"/>
              </a:spcBef>
              <a:spcAft>
                <a:spcPts val="0"/>
              </a:spcAft>
              <a:buNone/>
            </a:pPr>
            <a:r>
              <a:rPr lang="en" sz="1600">
                <a:solidFill>
                  <a:schemeClr val="accent6"/>
                </a:solidFill>
              </a:rPr>
              <a:t>Hence, the two eigenvalues of the given matrix are λ = 0 and λ = 4.</a:t>
            </a:r>
            <a:endParaRPr sz="1600">
              <a:solidFill>
                <a:schemeClr val="accent6"/>
              </a:solidFill>
            </a:endParaRPr>
          </a:p>
          <a:p>
            <a:pPr indent="0" lvl="0" marL="0" rtl="0" algn="l">
              <a:spcBef>
                <a:spcPts val="0"/>
              </a:spcBef>
              <a:spcAft>
                <a:spcPts val="0"/>
              </a:spcAft>
              <a:buNone/>
            </a:pPr>
            <a:r>
              <a:t/>
            </a:r>
            <a:endParaRPr sz="1600">
              <a:solidFill>
                <a:schemeClr val="accent6"/>
              </a:solidFill>
            </a:endParaRPr>
          </a:p>
        </p:txBody>
      </p:sp>
      <p:pic>
        <p:nvPicPr>
          <p:cNvPr id="909" name="Google Shape;909;p53"/>
          <p:cNvPicPr preferRelativeResize="0"/>
          <p:nvPr/>
        </p:nvPicPr>
        <p:blipFill rotWithShape="1">
          <a:blip r:embed="rId4">
            <a:alphaModFix/>
          </a:blip>
          <a:srcRect b="26252" l="7722" r="75115" t="53792"/>
          <a:stretch/>
        </p:blipFill>
        <p:spPr>
          <a:xfrm>
            <a:off x="1764725" y="706880"/>
            <a:ext cx="2337697" cy="1528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grpSp>
        <p:nvGrpSpPr>
          <p:cNvPr id="914" name="Google Shape;914;p54"/>
          <p:cNvGrpSpPr/>
          <p:nvPr/>
        </p:nvGrpSpPr>
        <p:grpSpPr>
          <a:xfrm>
            <a:off x="7192079" y="3371409"/>
            <a:ext cx="1214578" cy="425543"/>
            <a:chOff x="2271950" y="2722775"/>
            <a:chExt cx="575875" cy="201775"/>
          </a:xfrm>
        </p:grpSpPr>
        <p:sp>
          <p:nvSpPr>
            <p:cNvPr id="915" name="Google Shape;915;p5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54"/>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500"/>
              <a:t>According to the formula for SVD,</a:t>
            </a:r>
            <a:endParaRPr sz="1500"/>
          </a:p>
          <a:p>
            <a:pPr indent="0" lvl="0" marL="0" rtl="0" algn="l">
              <a:spcBef>
                <a:spcPts val="0"/>
              </a:spcBef>
              <a:spcAft>
                <a:spcPts val="0"/>
              </a:spcAft>
              <a:buClr>
                <a:schemeClr val="hlink"/>
              </a:buClr>
              <a:buSzPts val="1100"/>
              <a:buFont typeface="Arial"/>
              <a:buNone/>
            </a:pPr>
            <a:r>
              <a:t/>
            </a:r>
            <a:endParaRPr sz="1500"/>
          </a:p>
          <a:p>
            <a:pPr indent="-323850" lvl="0" marL="457200" rtl="0" algn="l">
              <a:spcBef>
                <a:spcPts val="0"/>
              </a:spcBef>
              <a:spcAft>
                <a:spcPts val="0"/>
              </a:spcAft>
              <a:buSzPts val="1500"/>
              <a:buAutoNum type="arabicPeriod"/>
            </a:pPr>
            <a:r>
              <a:rPr lang="en" sz="1500"/>
              <a:t>A is the input matrix</a:t>
            </a:r>
            <a:endParaRPr sz="1500"/>
          </a:p>
          <a:p>
            <a:pPr indent="-323850" lvl="0" marL="457200" rtl="0" algn="l">
              <a:spcBef>
                <a:spcPts val="0"/>
              </a:spcBef>
              <a:spcAft>
                <a:spcPts val="0"/>
              </a:spcAft>
              <a:buSzPts val="1500"/>
              <a:buAutoNum type="arabicPeriod"/>
            </a:pPr>
            <a:r>
              <a:rPr lang="en" sz="1500"/>
              <a:t>U are the left singular vectors,</a:t>
            </a:r>
            <a:endParaRPr sz="1500"/>
          </a:p>
          <a:p>
            <a:pPr indent="-323850" lvl="0" marL="457200" rtl="0" algn="l">
              <a:spcBef>
                <a:spcPts val="0"/>
              </a:spcBef>
              <a:spcAft>
                <a:spcPts val="0"/>
              </a:spcAft>
              <a:buSzPts val="1500"/>
              <a:buAutoNum type="arabicPeriod"/>
            </a:pPr>
            <a:r>
              <a:rPr lang="en" sz="1500"/>
              <a:t>sigma are the diagonal/eigenvalues</a:t>
            </a:r>
            <a:endParaRPr sz="1500"/>
          </a:p>
          <a:p>
            <a:pPr indent="-323850" lvl="0" marL="457200" rtl="0" algn="l">
              <a:spcBef>
                <a:spcPts val="0"/>
              </a:spcBef>
              <a:spcAft>
                <a:spcPts val="0"/>
              </a:spcAft>
              <a:buSzPts val="1500"/>
              <a:buAutoNum type="arabicPeriod"/>
            </a:pPr>
            <a:r>
              <a:rPr lang="en" sz="1500"/>
              <a:t>V are the right singular vectors.</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t>The shape of these three matrices will be</a:t>
            </a:r>
            <a:endParaRPr sz="1500"/>
          </a:p>
          <a:p>
            <a:pPr indent="-323850" lvl="0" marL="457200" rtl="0" algn="l">
              <a:spcBef>
                <a:spcPts val="0"/>
              </a:spcBef>
              <a:spcAft>
                <a:spcPts val="0"/>
              </a:spcAft>
              <a:buSzPts val="1500"/>
              <a:buAutoNum type="arabicPeriod"/>
            </a:pPr>
            <a:r>
              <a:rPr lang="en" sz="1500"/>
              <a:t>A — m x n matrix</a:t>
            </a:r>
            <a:endParaRPr sz="1500"/>
          </a:p>
          <a:p>
            <a:pPr indent="-323850" lvl="0" marL="457200" rtl="0" algn="l">
              <a:spcBef>
                <a:spcPts val="0"/>
              </a:spcBef>
              <a:spcAft>
                <a:spcPts val="0"/>
              </a:spcAft>
              <a:buSzPts val="1500"/>
              <a:buAutoNum type="arabicPeriod"/>
            </a:pPr>
            <a:r>
              <a:rPr lang="en" sz="1500"/>
              <a:t>U — m x k matrix</a:t>
            </a:r>
            <a:endParaRPr sz="1500"/>
          </a:p>
          <a:p>
            <a:pPr indent="-323850" lvl="0" marL="457200" rtl="0" algn="l">
              <a:spcBef>
                <a:spcPts val="0"/>
              </a:spcBef>
              <a:spcAft>
                <a:spcPts val="0"/>
              </a:spcAft>
              <a:buSzPts val="1500"/>
              <a:buAutoNum type="arabicPeriod"/>
            </a:pPr>
            <a:r>
              <a:rPr lang="en" sz="1500"/>
              <a:t>Sigma — k x k matrix</a:t>
            </a:r>
            <a:endParaRPr sz="1500"/>
          </a:p>
          <a:p>
            <a:pPr indent="-323850" lvl="0" marL="457200" rtl="0" algn="l">
              <a:spcBef>
                <a:spcPts val="0"/>
              </a:spcBef>
              <a:spcAft>
                <a:spcPts val="0"/>
              </a:spcAft>
              <a:buSzPts val="1500"/>
              <a:buAutoNum type="arabicPeriod"/>
            </a:pPr>
            <a:r>
              <a:rPr lang="en" sz="1500"/>
              <a:t>V — n x k matri</a:t>
            </a:r>
            <a:r>
              <a:rPr lang="en" sz="1500"/>
              <a:t>x</a:t>
            </a:r>
            <a:endParaRPr sz="1500"/>
          </a:p>
          <a:p>
            <a:pPr indent="0" lvl="0" marL="0" rtl="0" algn="l">
              <a:spcBef>
                <a:spcPts val="0"/>
              </a:spcBef>
              <a:spcAft>
                <a:spcPts val="0"/>
              </a:spcAft>
              <a:buClr>
                <a:schemeClr val="hlink"/>
              </a:buClr>
              <a:buSzPts val="1100"/>
              <a:buFont typeface="Arial"/>
              <a:buNone/>
            </a:pPr>
            <a:r>
              <a:t/>
            </a:r>
            <a:endParaRPr sz="1500"/>
          </a:p>
        </p:txBody>
      </p:sp>
      <p:sp>
        <p:nvSpPr>
          <p:cNvPr id="921" name="Google Shape;921;p54"/>
          <p:cNvSpPr txBox="1"/>
          <p:nvPr>
            <p:ph type="title"/>
          </p:nvPr>
        </p:nvSpPr>
        <p:spPr>
          <a:xfrm>
            <a:off x="714300" y="553450"/>
            <a:ext cx="55818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a:t>
            </a:r>
            <a:r>
              <a:rPr lang="en"/>
              <a:t>Example OF svd</a:t>
            </a:r>
            <a:r>
              <a:rPr lang="en"/>
              <a:t> </a:t>
            </a:r>
            <a:endParaRPr/>
          </a:p>
        </p:txBody>
      </p:sp>
      <p:pic>
        <p:nvPicPr>
          <p:cNvPr id="922" name="Google Shape;922;p54"/>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923" name="Google Shape;923;p54"/>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54"/>
          <p:cNvGrpSpPr/>
          <p:nvPr/>
        </p:nvGrpSpPr>
        <p:grpSpPr>
          <a:xfrm>
            <a:off x="706038" y="312972"/>
            <a:ext cx="140222" cy="140409"/>
            <a:chOff x="2741000" y="199475"/>
            <a:chExt cx="191953" cy="192210"/>
          </a:xfrm>
        </p:grpSpPr>
        <p:sp>
          <p:nvSpPr>
            <p:cNvPr id="935" name="Google Shape;935;p5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54">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5" name="Google Shape;945;p54"/>
          <p:cNvPicPr preferRelativeResize="0"/>
          <p:nvPr/>
        </p:nvPicPr>
        <p:blipFill>
          <a:blip r:embed="rId5">
            <a:alphaModFix/>
          </a:blip>
          <a:stretch>
            <a:fillRect/>
          </a:stretch>
        </p:blipFill>
        <p:spPr>
          <a:xfrm>
            <a:off x="4762138" y="1399188"/>
            <a:ext cx="3743325" cy="137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grpSp>
        <p:nvGrpSpPr>
          <p:cNvPr id="950" name="Google Shape;950;p55"/>
          <p:cNvGrpSpPr/>
          <p:nvPr/>
        </p:nvGrpSpPr>
        <p:grpSpPr>
          <a:xfrm>
            <a:off x="7192079" y="3371409"/>
            <a:ext cx="1214578" cy="425543"/>
            <a:chOff x="2271950" y="2722775"/>
            <a:chExt cx="575875" cy="201775"/>
          </a:xfrm>
        </p:grpSpPr>
        <p:sp>
          <p:nvSpPr>
            <p:cNvPr id="951" name="Google Shape;951;p5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 name="Google Shape;956;p55"/>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1</a:t>
            </a:r>
            <a:endParaRPr sz="1600"/>
          </a:p>
          <a:p>
            <a:pPr indent="0" lvl="0" marL="0" rtl="0" algn="l">
              <a:spcBef>
                <a:spcPts val="0"/>
              </a:spcBef>
              <a:spcAft>
                <a:spcPts val="0"/>
              </a:spcAft>
              <a:buNone/>
            </a:pPr>
            <a:r>
              <a:rPr lang="en" sz="1600"/>
              <a:t>First we need to find eigenvalues of matrix A and as A can be a rectangular matrix, we need to convert it to a square matrix by multiplying A with its transpose. Here, for easier computation I have taken A as a 2 x 2 matrix.</a:t>
            </a:r>
            <a:endParaRPr sz="1600"/>
          </a:p>
          <a:p>
            <a:pPr indent="0" lvl="0" marL="0" rtl="0" algn="l">
              <a:spcBef>
                <a:spcPts val="0"/>
              </a:spcBef>
              <a:spcAft>
                <a:spcPts val="0"/>
              </a:spcAft>
              <a:buClr>
                <a:schemeClr val="hlink"/>
              </a:buClr>
              <a:buSzPts val="1100"/>
              <a:buFont typeface="Arial"/>
              <a:buNone/>
            </a:pPr>
            <a:r>
              <a:t/>
            </a:r>
            <a:endParaRPr sz="1600"/>
          </a:p>
        </p:txBody>
      </p:sp>
      <p:sp>
        <p:nvSpPr>
          <p:cNvPr id="957" name="Google Shape;957;p55"/>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958" name="Google Shape;958;p55"/>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959" name="Google Shape;959;p55"/>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0" name="Google Shape;970;p55"/>
          <p:cNvGrpSpPr/>
          <p:nvPr/>
        </p:nvGrpSpPr>
        <p:grpSpPr>
          <a:xfrm>
            <a:off x="706038" y="312972"/>
            <a:ext cx="140222" cy="140409"/>
            <a:chOff x="2741000" y="199475"/>
            <a:chExt cx="191953" cy="192210"/>
          </a:xfrm>
        </p:grpSpPr>
        <p:sp>
          <p:nvSpPr>
            <p:cNvPr id="971" name="Google Shape;971;p5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55">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55"/>
          <p:cNvPicPr preferRelativeResize="0"/>
          <p:nvPr/>
        </p:nvPicPr>
        <p:blipFill>
          <a:blip r:embed="rId5">
            <a:alphaModFix/>
          </a:blip>
          <a:stretch>
            <a:fillRect/>
          </a:stretch>
        </p:blipFill>
        <p:spPr>
          <a:xfrm>
            <a:off x="4806350" y="971756"/>
            <a:ext cx="3175575" cy="263454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grpSp>
        <p:nvGrpSpPr>
          <p:cNvPr id="986" name="Google Shape;986;p56"/>
          <p:cNvGrpSpPr/>
          <p:nvPr/>
        </p:nvGrpSpPr>
        <p:grpSpPr>
          <a:xfrm>
            <a:off x="7192079" y="3371409"/>
            <a:ext cx="1214578" cy="425543"/>
            <a:chOff x="2271950" y="2722775"/>
            <a:chExt cx="575875" cy="201775"/>
          </a:xfrm>
        </p:grpSpPr>
        <p:sp>
          <p:nvSpPr>
            <p:cNvPr id="987" name="Google Shape;987;p5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56"/>
          <p:cNvSpPr txBox="1"/>
          <p:nvPr>
            <p:ph idx="1" type="subTitle"/>
          </p:nvPr>
        </p:nvSpPr>
        <p:spPr>
          <a:xfrm>
            <a:off x="769825" y="634575"/>
            <a:ext cx="4155600" cy="15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Step 2</a:t>
            </a:r>
            <a:endParaRPr sz="1500"/>
          </a:p>
          <a:p>
            <a:pPr indent="0" lvl="0" marL="0" rtl="0" algn="l">
              <a:spcBef>
                <a:spcPts val="0"/>
              </a:spcBef>
              <a:spcAft>
                <a:spcPts val="0"/>
              </a:spcAft>
              <a:buNone/>
            </a:pPr>
            <a:r>
              <a:rPr lang="en" sz="1500"/>
              <a:t>Now, we have a square matrix, we can calculate the eigenvalues of A(transpose) A. We, can do so by calculating the determinant of A(transpose)A — (lambda)I where lambda are the two eigenvalues.</a:t>
            </a:r>
            <a:endParaRPr sz="1500"/>
          </a:p>
        </p:txBody>
      </p:sp>
      <p:pic>
        <p:nvPicPr>
          <p:cNvPr id="993" name="Google Shape;993;p56"/>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994" name="Google Shape;994;p56"/>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56"/>
          <p:cNvGrpSpPr/>
          <p:nvPr/>
        </p:nvGrpSpPr>
        <p:grpSpPr>
          <a:xfrm>
            <a:off x="706038" y="312972"/>
            <a:ext cx="140222" cy="140409"/>
            <a:chOff x="2741000" y="199475"/>
            <a:chExt cx="191953" cy="192210"/>
          </a:xfrm>
        </p:grpSpPr>
        <p:sp>
          <p:nvSpPr>
            <p:cNvPr id="1006" name="Google Shape;1006;p5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56">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6" name="Google Shape;1016;p56"/>
          <p:cNvPicPr preferRelativeResize="0"/>
          <p:nvPr/>
        </p:nvPicPr>
        <p:blipFill>
          <a:blip r:embed="rId5">
            <a:alphaModFix/>
          </a:blip>
          <a:stretch>
            <a:fillRect/>
          </a:stretch>
        </p:blipFill>
        <p:spPr>
          <a:xfrm>
            <a:off x="946250" y="2144300"/>
            <a:ext cx="3699050" cy="2339650"/>
          </a:xfrm>
          <a:prstGeom prst="rect">
            <a:avLst/>
          </a:prstGeom>
          <a:noFill/>
          <a:ln>
            <a:noFill/>
          </a:ln>
        </p:spPr>
      </p:pic>
      <p:pic>
        <p:nvPicPr>
          <p:cNvPr id="1017" name="Google Shape;1017;p56"/>
          <p:cNvPicPr preferRelativeResize="0"/>
          <p:nvPr/>
        </p:nvPicPr>
        <p:blipFill rotWithShape="1">
          <a:blip r:embed="rId6">
            <a:alphaModFix/>
          </a:blip>
          <a:srcRect b="13254" l="0" r="0" t="0"/>
          <a:stretch/>
        </p:blipFill>
        <p:spPr>
          <a:xfrm>
            <a:off x="4925375" y="2339749"/>
            <a:ext cx="3290900" cy="2144200"/>
          </a:xfrm>
          <a:prstGeom prst="rect">
            <a:avLst/>
          </a:prstGeom>
          <a:noFill/>
          <a:ln>
            <a:noFill/>
          </a:ln>
        </p:spPr>
      </p:pic>
      <p:sp>
        <p:nvSpPr>
          <p:cNvPr id="1018" name="Google Shape;1018;p56"/>
          <p:cNvSpPr txBox="1"/>
          <p:nvPr/>
        </p:nvSpPr>
        <p:spPr>
          <a:xfrm>
            <a:off x="5021400" y="1119613"/>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rimo"/>
                <a:ea typeface="Arimo"/>
                <a:cs typeface="Arimo"/>
                <a:sym typeface="Arimo"/>
              </a:rPr>
              <a:t>Solving the equation, we get</a:t>
            </a:r>
            <a:endParaRPr sz="1700">
              <a:solidFill>
                <a:schemeClr val="dk1"/>
              </a:solidFill>
              <a:latin typeface="Arimo"/>
              <a:ea typeface="Arimo"/>
              <a:cs typeface="Arimo"/>
              <a:sym typeface="Arim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grpSp>
        <p:nvGrpSpPr>
          <p:cNvPr id="1023" name="Google Shape;1023;p57"/>
          <p:cNvGrpSpPr/>
          <p:nvPr/>
        </p:nvGrpSpPr>
        <p:grpSpPr>
          <a:xfrm>
            <a:off x="7192079" y="3371409"/>
            <a:ext cx="1214578" cy="425543"/>
            <a:chOff x="2271950" y="2722775"/>
            <a:chExt cx="575875" cy="201775"/>
          </a:xfrm>
        </p:grpSpPr>
        <p:sp>
          <p:nvSpPr>
            <p:cNvPr id="1024" name="Google Shape;1024;p5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57"/>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3</a:t>
            </a:r>
            <a:endParaRPr sz="1600"/>
          </a:p>
          <a:p>
            <a:pPr indent="0" lvl="0" marL="0" rtl="0" algn="l">
              <a:spcBef>
                <a:spcPts val="0"/>
              </a:spcBef>
              <a:spcAft>
                <a:spcPts val="0"/>
              </a:spcAft>
              <a:buNone/>
            </a:pPr>
            <a:r>
              <a:rPr lang="en" sz="1600"/>
              <a:t>Once we have calculated the eigenvalues, it’s time to calculate the two eigenvectors for each eigenvalue. So, let’s start by calculating the eigenvector for 10.</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Step 3.1</a:t>
            </a:r>
            <a:endParaRPr sz="1600"/>
          </a:p>
          <a:p>
            <a:pPr indent="0" lvl="0" marL="0" rtl="0" algn="l">
              <a:spcBef>
                <a:spcPts val="0"/>
              </a:spcBef>
              <a:spcAft>
                <a:spcPts val="0"/>
              </a:spcAft>
              <a:buNone/>
            </a:pPr>
            <a:r>
              <a:rPr lang="en" sz="1600"/>
              <a:t>We plug the value of lambda in the A(transpose)A — (lambda)I matrix.</a:t>
            </a:r>
            <a:endParaRPr sz="1600"/>
          </a:p>
          <a:p>
            <a:pPr indent="0" lvl="0" marL="0" rtl="0" algn="l">
              <a:spcBef>
                <a:spcPts val="0"/>
              </a:spcBef>
              <a:spcAft>
                <a:spcPts val="0"/>
              </a:spcAft>
              <a:buClr>
                <a:schemeClr val="hlink"/>
              </a:buClr>
              <a:buSzPts val="1100"/>
              <a:buFont typeface="Arial"/>
              <a:buNone/>
            </a:pPr>
            <a:r>
              <a:t/>
            </a:r>
            <a:endParaRPr sz="1600"/>
          </a:p>
        </p:txBody>
      </p:sp>
      <p:sp>
        <p:nvSpPr>
          <p:cNvPr id="1030" name="Google Shape;1030;p57"/>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031" name="Google Shape;1031;p57"/>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032" name="Google Shape;1032;p57"/>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57"/>
          <p:cNvGrpSpPr/>
          <p:nvPr/>
        </p:nvGrpSpPr>
        <p:grpSpPr>
          <a:xfrm>
            <a:off x="706038" y="312972"/>
            <a:ext cx="140222" cy="140409"/>
            <a:chOff x="2741000" y="199475"/>
            <a:chExt cx="191953" cy="192210"/>
          </a:xfrm>
        </p:grpSpPr>
        <p:sp>
          <p:nvSpPr>
            <p:cNvPr id="1044" name="Google Shape;1044;p5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57">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5">
            <a:alphaModFix/>
          </a:blip>
          <a:stretch>
            <a:fillRect/>
          </a:stretch>
        </p:blipFill>
        <p:spPr>
          <a:xfrm>
            <a:off x="4436200" y="2720436"/>
            <a:ext cx="3585150" cy="1632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grpSp>
        <p:nvGrpSpPr>
          <p:cNvPr id="1059" name="Google Shape;1059;p58"/>
          <p:cNvGrpSpPr/>
          <p:nvPr/>
        </p:nvGrpSpPr>
        <p:grpSpPr>
          <a:xfrm>
            <a:off x="7192079" y="3371409"/>
            <a:ext cx="1214578" cy="425543"/>
            <a:chOff x="2271950" y="2722775"/>
            <a:chExt cx="575875" cy="201775"/>
          </a:xfrm>
        </p:grpSpPr>
        <p:sp>
          <p:nvSpPr>
            <p:cNvPr id="1060" name="Google Shape;1060;p5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58"/>
          <p:cNvSpPr txBox="1"/>
          <p:nvPr>
            <p:ph idx="1" type="subTitle"/>
          </p:nvPr>
        </p:nvSpPr>
        <p:spPr>
          <a:xfrm>
            <a:off x="714300" y="1279150"/>
            <a:ext cx="4155600" cy="14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In order to find the eigenvector, we need to find the null space of a matrix where AB = 0. </a:t>
            </a:r>
            <a:endParaRPr/>
          </a:p>
          <a:p>
            <a:pPr indent="0" lvl="0" marL="0" rtl="0" algn="l">
              <a:spcBef>
                <a:spcPts val="0"/>
              </a:spcBef>
              <a:spcAft>
                <a:spcPts val="0"/>
              </a:spcAft>
              <a:buClr>
                <a:schemeClr val="hlink"/>
              </a:buClr>
              <a:buSzPts val="1100"/>
              <a:buFont typeface="Arial"/>
              <a:buNone/>
            </a:pPr>
            <a:r>
              <a:t/>
            </a:r>
            <a:endParaRPr/>
          </a:p>
          <a:p>
            <a:pPr indent="0" lvl="0" marL="0" rtl="0" algn="l">
              <a:spcBef>
                <a:spcPts val="0"/>
              </a:spcBef>
              <a:spcAft>
                <a:spcPts val="0"/>
              </a:spcAft>
              <a:buNone/>
            </a:pPr>
            <a:r>
              <a:rPr lang="en"/>
              <a:t>Next, we need to reduce this matrix to the Row-Echelon Form so that we can easily solve the equation.</a:t>
            </a:r>
            <a:endParaRPr/>
          </a:p>
        </p:txBody>
      </p:sp>
      <p:sp>
        <p:nvSpPr>
          <p:cNvPr id="1066" name="Google Shape;1066;p58"/>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067" name="Google Shape;1067;p58"/>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068" name="Google Shape;1068;p58"/>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8"/>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8"/>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58"/>
          <p:cNvGrpSpPr/>
          <p:nvPr/>
        </p:nvGrpSpPr>
        <p:grpSpPr>
          <a:xfrm>
            <a:off x="706038" y="312972"/>
            <a:ext cx="140222" cy="140409"/>
            <a:chOff x="2741000" y="199475"/>
            <a:chExt cx="191953" cy="192210"/>
          </a:xfrm>
        </p:grpSpPr>
        <p:sp>
          <p:nvSpPr>
            <p:cNvPr id="1080" name="Google Shape;1080;p5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8">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0" name="Google Shape;1090;p58"/>
          <p:cNvPicPr preferRelativeResize="0"/>
          <p:nvPr/>
        </p:nvPicPr>
        <p:blipFill>
          <a:blip r:embed="rId5">
            <a:alphaModFix/>
          </a:blip>
          <a:stretch>
            <a:fillRect/>
          </a:stretch>
        </p:blipFill>
        <p:spPr>
          <a:xfrm>
            <a:off x="4954987" y="975935"/>
            <a:ext cx="3319500" cy="1641765"/>
          </a:xfrm>
          <a:prstGeom prst="rect">
            <a:avLst/>
          </a:prstGeom>
          <a:noFill/>
          <a:ln>
            <a:noFill/>
          </a:ln>
        </p:spPr>
      </p:pic>
      <p:sp>
        <p:nvSpPr>
          <p:cNvPr id="1091" name="Google Shape;1091;p58"/>
          <p:cNvSpPr txBox="1"/>
          <p:nvPr/>
        </p:nvSpPr>
        <p:spPr>
          <a:xfrm>
            <a:off x="669500" y="2803800"/>
            <a:ext cx="7528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rimo"/>
                <a:ea typeface="Arimo"/>
                <a:cs typeface="Arimo"/>
                <a:sym typeface="Arimo"/>
              </a:rPr>
              <a:t>Row-Echelon Form</a:t>
            </a:r>
            <a:endParaRPr>
              <a:solidFill>
                <a:schemeClr val="dk1"/>
              </a:solidFill>
              <a:latin typeface="Arimo"/>
              <a:ea typeface="Arimo"/>
              <a:cs typeface="Arimo"/>
              <a:sym typeface="Arimo"/>
            </a:endParaRPr>
          </a:p>
          <a:p>
            <a:pPr indent="0" lvl="0" marL="0" rtl="0" algn="l">
              <a:spcBef>
                <a:spcPts val="0"/>
              </a:spcBef>
              <a:spcAft>
                <a:spcPts val="0"/>
              </a:spcAft>
              <a:buNone/>
            </a:pPr>
            <a:r>
              <a:rPr lang="en">
                <a:solidFill>
                  <a:schemeClr val="dk1"/>
                </a:solidFill>
                <a:latin typeface="Arimo"/>
                <a:ea typeface="Arimo"/>
                <a:cs typeface="Arimo"/>
                <a:sym typeface="Arimo"/>
              </a:rPr>
              <a:t>A matrix is said to be in row-echelon form if the following rules are satisfied.</a:t>
            </a:r>
            <a:endParaRPr>
              <a:solidFill>
                <a:schemeClr val="dk1"/>
              </a:solidFill>
              <a:latin typeface="Arimo"/>
              <a:ea typeface="Arimo"/>
              <a:cs typeface="Arimo"/>
              <a:sym typeface="Arimo"/>
            </a:endParaRPr>
          </a:p>
          <a:p>
            <a:pPr indent="-317500" lvl="0" marL="457200" rtl="0" algn="l">
              <a:spcBef>
                <a:spcPts val="0"/>
              </a:spcBef>
              <a:spcAft>
                <a:spcPts val="0"/>
              </a:spcAft>
              <a:buClr>
                <a:schemeClr val="lt2"/>
              </a:buClr>
              <a:buSzPts val="1400"/>
              <a:buFont typeface="Anaheim"/>
              <a:buAutoNum type="arabicPeriod"/>
            </a:pPr>
            <a:r>
              <a:rPr lang="en">
                <a:solidFill>
                  <a:schemeClr val="dk1"/>
                </a:solidFill>
                <a:latin typeface="Arimo"/>
                <a:ea typeface="Arimo"/>
                <a:cs typeface="Arimo"/>
                <a:sym typeface="Arimo"/>
              </a:rPr>
              <a:t>All the leading entries in each row of the matrix is 1</a:t>
            </a:r>
            <a:endParaRPr>
              <a:solidFill>
                <a:schemeClr val="dk1"/>
              </a:solidFill>
              <a:latin typeface="Arimo"/>
              <a:ea typeface="Arimo"/>
              <a:cs typeface="Arimo"/>
              <a:sym typeface="Arimo"/>
            </a:endParaRPr>
          </a:p>
          <a:p>
            <a:pPr indent="-317500" lvl="0" marL="457200" rtl="0" algn="l">
              <a:spcBef>
                <a:spcPts val="0"/>
              </a:spcBef>
              <a:spcAft>
                <a:spcPts val="0"/>
              </a:spcAft>
              <a:buClr>
                <a:schemeClr val="lt2"/>
              </a:buClr>
              <a:buSzPts val="1400"/>
              <a:buFont typeface="Anaheim"/>
              <a:buAutoNum type="arabicPeriod"/>
            </a:pPr>
            <a:r>
              <a:rPr lang="en">
                <a:solidFill>
                  <a:schemeClr val="dk1"/>
                </a:solidFill>
                <a:latin typeface="Arimo"/>
                <a:ea typeface="Arimo"/>
                <a:cs typeface="Arimo"/>
                <a:sym typeface="Arimo"/>
              </a:rPr>
              <a:t>If a column contains a leading entry then all the entries below the leading entry should be zero</a:t>
            </a:r>
            <a:endParaRPr>
              <a:solidFill>
                <a:schemeClr val="dk1"/>
              </a:solidFill>
              <a:latin typeface="Arimo"/>
              <a:ea typeface="Arimo"/>
              <a:cs typeface="Arimo"/>
              <a:sym typeface="Arimo"/>
            </a:endParaRPr>
          </a:p>
          <a:p>
            <a:pPr indent="-317500" lvl="0" marL="457200" rtl="0" algn="l">
              <a:spcBef>
                <a:spcPts val="0"/>
              </a:spcBef>
              <a:spcAft>
                <a:spcPts val="0"/>
              </a:spcAft>
              <a:buClr>
                <a:schemeClr val="lt2"/>
              </a:buClr>
              <a:buSzPts val="1400"/>
              <a:buFont typeface="Anaheim"/>
              <a:buAutoNum type="arabicPeriod"/>
            </a:pPr>
            <a:r>
              <a:rPr lang="en">
                <a:solidFill>
                  <a:schemeClr val="dk1"/>
                </a:solidFill>
                <a:latin typeface="Arimo"/>
                <a:ea typeface="Arimo"/>
                <a:cs typeface="Arimo"/>
                <a:sym typeface="Arimo"/>
              </a:rPr>
              <a:t>If any two consecutive non-zero rows, the leading entry in the upper row should occur to the left of the leading entry in the lower row.</a:t>
            </a:r>
            <a:endParaRPr>
              <a:solidFill>
                <a:schemeClr val="dk1"/>
              </a:solidFill>
              <a:latin typeface="Arimo"/>
              <a:ea typeface="Arimo"/>
              <a:cs typeface="Arimo"/>
              <a:sym typeface="Arimo"/>
            </a:endParaRPr>
          </a:p>
          <a:p>
            <a:pPr indent="-317500" lvl="0" marL="457200" rtl="0" algn="l">
              <a:spcBef>
                <a:spcPts val="0"/>
              </a:spcBef>
              <a:spcAft>
                <a:spcPts val="0"/>
              </a:spcAft>
              <a:buClr>
                <a:schemeClr val="lt2"/>
              </a:buClr>
              <a:buSzPts val="1400"/>
              <a:buFont typeface="Anaheim"/>
              <a:buAutoNum type="arabicPeriod"/>
            </a:pPr>
            <a:r>
              <a:rPr lang="en">
                <a:solidFill>
                  <a:schemeClr val="dk1"/>
                </a:solidFill>
                <a:latin typeface="Arimo"/>
                <a:ea typeface="Arimo"/>
                <a:cs typeface="Arimo"/>
                <a:sym typeface="Arimo"/>
              </a:rPr>
              <a:t>All rows which consist only of zeros should occur in the bottom of the matrix.</a:t>
            </a:r>
            <a:endParaRPr>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grpSp>
        <p:nvGrpSpPr>
          <p:cNvPr id="1096" name="Google Shape;1096;p59"/>
          <p:cNvGrpSpPr/>
          <p:nvPr/>
        </p:nvGrpSpPr>
        <p:grpSpPr>
          <a:xfrm>
            <a:off x="7353204" y="4003509"/>
            <a:ext cx="1214578" cy="425543"/>
            <a:chOff x="2271950" y="2722775"/>
            <a:chExt cx="575875" cy="201775"/>
          </a:xfrm>
        </p:grpSpPr>
        <p:sp>
          <p:nvSpPr>
            <p:cNvPr id="1097" name="Google Shape;1097;p59"/>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9"/>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9"/>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9"/>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2" name="Google Shape;1102;p59"/>
          <p:cNvSpPr txBox="1"/>
          <p:nvPr>
            <p:ph idx="1" type="subTitle"/>
          </p:nvPr>
        </p:nvSpPr>
        <p:spPr>
          <a:xfrm>
            <a:off x="714300" y="1144988"/>
            <a:ext cx="7304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6"/>
                </a:solidFill>
              </a:rPr>
              <a:t>We need to perform some operations on the rows to reduce the matrix. These operations are called elementary row operations and there are a certain rules to follow for these operations as given below, </a:t>
            </a:r>
            <a:endParaRPr sz="1500">
              <a:solidFill>
                <a:schemeClr val="accent6"/>
              </a:solidFill>
            </a:endParaRPr>
          </a:p>
          <a:p>
            <a:pPr indent="0" lvl="0" marL="0" rtl="0" algn="l">
              <a:spcBef>
                <a:spcPts val="0"/>
              </a:spcBef>
              <a:spcAft>
                <a:spcPts val="0"/>
              </a:spcAft>
              <a:buNone/>
            </a:pPr>
            <a:r>
              <a:t/>
            </a:r>
            <a:endParaRPr sz="1500">
              <a:solidFill>
                <a:schemeClr val="accent6"/>
              </a:solidFill>
            </a:endParaRPr>
          </a:p>
          <a:p>
            <a:pPr indent="0" lvl="0" marL="0" rtl="0" algn="l">
              <a:spcBef>
                <a:spcPts val="0"/>
              </a:spcBef>
              <a:spcAft>
                <a:spcPts val="0"/>
              </a:spcAft>
              <a:buNone/>
            </a:pPr>
            <a:r>
              <a:t/>
            </a:r>
            <a:endParaRPr sz="1500">
              <a:solidFill>
                <a:schemeClr val="accent6"/>
              </a:solidFill>
            </a:endParaRPr>
          </a:p>
          <a:p>
            <a:pPr indent="0" lvl="0" marL="0" rtl="0" algn="l">
              <a:spcBef>
                <a:spcPts val="0"/>
              </a:spcBef>
              <a:spcAft>
                <a:spcPts val="0"/>
              </a:spcAft>
              <a:buNone/>
            </a:pPr>
            <a:r>
              <a:t/>
            </a:r>
            <a:endParaRPr sz="1500">
              <a:solidFill>
                <a:schemeClr val="accent6"/>
              </a:solidFill>
            </a:endParaRPr>
          </a:p>
          <a:p>
            <a:pPr indent="0" lvl="0" marL="0" rtl="0" algn="l">
              <a:spcBef>
                <a:spcPts val="0"/>
              </a:spcBef>
              <a:spcAft>
                <a:spcPts val="0"/>
              </a:spcAft>
              <a:buNone/>
            </a:pPr>
            <a:r>
              <a:t/>
            </a:r>
            <a:endParaRPr sz="1500">
              <a:solidFill>
                <a:schemeClr val="accent6"/>
              </a:solidFill>
            </a:endParaRPr>
          </a:p>
          <a:p>
            <a:pPr indent="0" lvl="0" marL="0" rtl="0" algn="l">
              <a:spcBef>
                <a:spcPts val="0"/>
              </a:spcBef>
              <a:spcAft>
                <a:spcPts val="0"/>
              </a:spcAft>
              <a:buNone/>
            </a:pPr>
            <a:r>
              <a:t/>
            </a:r>
            <a:endParaRPr sz="1500">
              <a:solidFill>
                <a:schemeClr val="accent6"/>
              </a:solidFill>
            </a:endParaRPr>
          </a:p>
          <a:p>
            <a:pPr indent="0" lvl="0" marL="0" rtl="0" algn="l">
              <a:spcBef>
                <a:spcPts val="0"/>
              </a:spcBef>
              <a:spcAft>
                <a:spcPts val="0"/>
              </a:spcAft>
              <a:buNone/>
            </a:pPr>
            <a:r>
              <a:rPr lang="en" sz="1500">
                <a:solidFill>
                  <a:schemeClr val="accent6"/>
                </a:solidFill>
              </a:rPr>
              <a:t>Armed with the above rules, let’s start reducing the matrix in Step 3.1 to row-echelon form.</a:t>
            </a:r>
            <a:endParaRPr sz="1500">
              <a:solidFill>
                <a:schemeClr val="accent6"/>
              </a:solidFill>
            </a:endParaRPr>
          </a:p>
          <a:p>
            <a:pPr indent="0" lvl="0" marL="0" rtl="0" algn="l">
              <a:spcBef>
                <a:spcPts val="0"/>
              </a:spcBef>
              <a:spcAft>
                <a:spcPts val="0"/>
              </a:spcAft>
              <a:buClr>
                <a:schemeClr val="hlink"/>
              </a:buClr>
              <a:buSzPts val="1100"/>
              <a:buFont typeface="Arial"/>
              <a:buNone/>
            </a:pPr>
            <a:r>
              <a:t/>
            </a:r>
            <a:endParaRPr sz="1500">
              <a:solidFill>
                <a:schemeClr val="accent6"/>
              </a:solidFill>
            </a:endParaRPr>
          </a:p>
        </p:txBody>
      </p:sp>
      <p:sp>
        <p:nvSpPr>
          <p:cNvPr id="1103" name="Google Shape;1103;p59"/>
          <p:cNvSpPr txBox="1"/>
          <p:nvPr>
            <p:ph type="title"/>
          </p:nvPr>
        </p:nvSpPr>
        <p:spPr>
          <a:xfrm>
            <a:off x="714300" y="453363"/>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sp>
        <p:nvSpPr>
          <p:cNvPr id="1104" name="Google Shape;1104;p59"/>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9"/>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9"/>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5" name="Google Shape;1115;p59"/>
          <p:cNvGrpSpPr/>
          <p:nvPr/>
        </p:nvGrpSpPr>
        <p:grpSpPr>
          <a:xfrm>
            <a:off x="706038" y="312972"/>
            <a:ext cx="140222" cy="140409"/>
            <a:chOff x="2741000" y="199475"/>
            <a:chExt cx="191953" cy="192210"/>
          </a:xfrm>
        </p:grpSpPr>
        <p:sp>
          <p:nvSpPr>
            <p:cNvPr id="1116" name="Google Shape;1116;p5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59">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59"/>
          <p:cNvPicPr preferRelativeResize="0"/>
          <p:nvPr/>
        </p:nvPicPr>
        <p:blipFill>
          <a:blip r:embed="rId4">
            <a:alphaModFix/>
          </a:blip>
          <a:stretch>
            <a:fillRect/>
          </a:stretch>
        </p:blipFill>
        <p:spPr>
          <a:xfrm>
            <a:off x="797475" y="1933038"/>
            <a:ext cx="7549049" cy="1069450"/>
          </a:xfrm>
          <a:prstGeom prst="rect">
            <a:avLst/>
          </a:prstGeom>
          <a:noFill/>
          <a:ln>
            <a:noFill/>
          </a:ln>
        </p:spPr>
      </p:pic>
      <p:pic>
        <p:nvPicPr>
          <p:cNvPr id="1127" name="Google Shape;1127;p59"/>
          <p:cNvPicPr preferRelativeResize="0"/>
          <p:nvPr/>
        </p:nvPicPr>
        <p:blipFill rotWithShape="1">
          <a:blip r:embed="rId5">
            <a:alphaModFix/>
          </a:blip>
          <a:srcRect b="53011" l="25616" r="50001" t="15103"/>
          <a:stretch/>
        </p:blipFill>
        <p:spPr>
          <a:xfrm>
            <a:off x="1867250" y="3435104"/>
            <a:ext cx="1551800" cy="1140950"/>
          </a:xfrm>
          <a:prstGeom prst="rect">
            <a:avLst/>
          </a:prstGeom>
          <a:noFill/>
          <a:ln>
            <a:noFill/>
          </a:ln>
        </p:spPr>
      </p:pic>
      <p:pic>
        <p:nvPicPr>
          <p:cNvPr id="1128" name="Google Shape;1128;p59"/>
          <p:cNvPicPr preferRelativeResize="0"/>
          <p:nvPr/>
        </p:nvPicPr>
        <p:blipFill rotWithShape="1">
          <a:blip r:embed="rId5">
            <a:alphaModFix/>
          </a:blip>
          <a:srcRect b="19886" l="25616" r="50001" t="48228"/>
          <a:stretch/>
        </p:blipFill>
        <p:spPr>
          <a:xfrm>
            <a:off x="4499664" y="3435100"/>
            <a:ext cx="1551786" cy="114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grpSp>
        <p:nvGrpSpPr>
          <p:cNvPr id="1133" name="Google Shape;1133;p60"/>
          <p:cNvGrpSpPr/>
          <p:nvPr/>
        </p:nvGrpSpPr>
        <p:grpSpPr>
          <a:xfrm>
            <a:off x="7192079" y="3371409"/>
            <a:ext cx="1214578" cy="425543"/>
            <a:chOff x="2271950" y="2722775"/>
            <a:chExt cx="575875" cy="201775"/>
          </a:xfrm>
        </p:grpSpPr>
        <p:sp>
          <p:nvSpPr>
            <p:cNvPr id="1134" name="Google Shape;1134;p60"/>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60"/>
          <p:cNvSpPr txBox="1"/>
          <p:nvPr>
            <p:ph idx="1" type="subTitle"/>
          </p:nvPr>
        </p:nvSpPr>
        <p:spPr>
          <a:xfrm>
            <a:off x="714300" y="1167750"/>
            <a:ext cx="40479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Now, we can solve for null space as below to find the eigenvector for eigenvalue 10</a:t>
            </a:r>
            <a:endParaRPr/>
          </a:p>
        </p:txBody>
      </p:sp>
      <p:sp>
        <p:nvSpPr>
          <p:cNvPr id="1140" name="Google Shape;1140;p60"/>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sp>
        <p:nvSpPr>
          <p:cNvPr id="1141" name="Google Shape;1141;p60"/>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2" name="Google Shape;1152;p60"/>
          <p:cNvGrpSpPr/>
          <p:nvPr/>
        </p:nvGrpSpPr>
        <p:grpSpPr>
          <a:xfrm>
            <a:off x="706038" y="312972"/>
            <a:ext cx="140222" cy="140409"/>
            <a:chOff x="2741000" y="199475"/>
            <a:chExt cx="191953" cy="192210"/>
          </a:xfrm>
        </p:grpSpPr>
        <p:sp>
          <p:nvSpPr>
            <p:cNvPr id="1153" name="Google Shape;1153;p6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60">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3" name="Google Shape;1163;p60"/>
          <p:cNvPicPr preferRelativeResize="0"/>
          <p:nvPr/>
        </p:nvPicPr>
        <p:blipFill>
          <a:blip r:embed="rId4">
            <a:alphaModFix/>
          </a:blip>
          <a:stretch>
            <a:fillRect/>
          </a:stretch>
        </p:blipFill>
        <p:spPr>
          <a:xfrm>
            <a:off x="1614125" y="1797391"/>
            <a:ext cx="2517150" cy="2740583"/>
          </a:xfrm>
          <a:prstGeom prst="rect">
            <a:avLst/>
          </a:prstGeom>
          <a:noFill/>
          <a:ln>
            <a:noFill/>
          </a:ln>
        </p:spPr>
      </p:pic>
      <p:sp>
        <p:nvSpPr>
          <p:cNvPr id="1164" name="Google Shape;1164;p60"/>
          <p:cNvSpPr txBox="1"/>
          <p:nvPr/>
        </p:nvSpPr>
        <p:spPr>
          <a:xfrm>
            <a:off x="5317025" y="1127850"/>
            <a:ext cx="31827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Arimo"/>
                <a:ea typeface="Arimo"/>
                <a:cs typeface="Arimo"/>
                <a:sym typeface="Arimo"/>
              </a:rPr>
              <a:t>Once we get this vector, we need to convert it to a unit vector . </a:t>
            </a:r>
            <a:r>
              <a:rPr lang="en" sz="1600" u="sng">
                <a:solidFill>
                  <a:schemeClr val="accent6"/>
                </a:solidFill>
                <a:latin typeface="Arimo"/>
                <a:ea typeface="Arimo"/>
                <a:cs typeface="Arimo"/>
                <a:sym typeface="Arimo"/>
              </a:rPr>
              <a:t>The way we do that is by taking the columnar values and dividing them by taking the square root of the sum of squares of the values</a:t>
            </a:r>
            <a:r>
              <a:rPr lang="en" sz="1600">
                <a:solidFill>
                  <a:schemeClr val="accent6"/>
                </a:solidFill>
                <a:latin typeface="Arimo"/>
                <a:ea typeface="Arimo"/>
                <a:cs typeface="Arimo"/>
                <a:sym typeface="Arimo"/>
              </a:rPr>
              <a:t>. So, in this case we do the following.</a:t>
            </a:r>
            <a:endParaRPr sz="1600">
              <a:solidFill>
                <a:schemeClr val="accent6"/>
              </a:solidFill>
              <a:latin typeface="Arimo"/>
              <a:ea typeface="Arimo"/>
              <a:cs typeface="Arimo"/>
              <a:sym typeface="Arimo"/>
            </a:endParaRPr>
          </a:p>
        </p:txBody>
      </p:sp>
      <p:pic>
        <p:nvPicPr>
          <p:cNvPr id="1165" name="Google Shape;1165;p60"/>
          <p:cNvPicPr preferRelativeResize="0"/>
          <p:nvPr/>
        </p:nvPicPr>
        <p:blipFill>
          <a:blip r:embed="rId5">
            <a:alphaModFix/>
          </a:blip>
          <a:stretch>
            <a:fillRect/>
          </a:stretch>
        </p:blipFill>
        <p:spPr>
          <a:xfrm>
            <a:off x="5414745" y="3390460"/>
            <a:ext cx="2788650" cy="9672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sp>
        <p:nvSpPr>
          <p:cNvPr id="378" name="Google Shape;378;p34"/>
          <p:cNvSpPr txBox="1"/>
          <p:nvPr/>
        </p:nvSpPr>
        <p:spPr>
          <a:xfrm>
            <a:off x="1016300" y="1127850"/>
            <a:ext cx="74190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Maven Pro"/>
                <a:ea typeface="Maven Pro"/>
                <a:cs typeface="Maven Pro"/>
                <a:sym typeface="Maven Pro"/>
              </a:rPr>
              <a:t>You just need to know four things to understand</a:t>
            </a:r>
            <a:r>
              <a:rPr lang="en" sz="1700">
                <a:solidFill>
                  <a:schemeClr val="accent6"/>
                </a:solidFill>
                <a:latin typeface="Maven Pro"/>
                <a:ea typeface="Maven Pro"/>
                <a:cs typeface="Maven Pro"/>
                <a:sym typeface="Maven Pro"/>
              </a:rPr>
              <a:t> :</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lang="en" sz="1700">
                <a:solidFill>
                  <a:schemeClr val="accent6"/>
                </a:solidFill>
                <a:latin typeface="Maven Pro"/>
                <a:ea typeface="Maven Pro"/>
                <a:cs typeface="Maven Pro"/>
                <a:sym typeface="Maven Pro"/>
              </a:rPr>
              <a:t>SVD is the </a:t>
            </a:r>
            <a:r>
              <a:rPr b="1" lang="en" sz="1700">
                <a:solidFill>
                  <a:schemeClr val="accent6"/>
                </a:solidFill>
                <a:latin typeface="Maven Pro"/>
                <a:ea typeface="Maven Pro"/>
                <a:cs typeface="Maven Pro"/>
                <a:sym typeface="Maven Pro"/>
              </a:rPr>
              <a:t>decomposition</a:t>
            </a:r>
            <a:r>
              <a:rPr lang="en" sz="1700">
                <a:solidFill>
                  <a:schemeClr val="accent6"/>
                </a:solidFill>
                <a:latin typeface="Maven Pro"/>
                <a:ea typeface="Maven Pro"/>
                <a:cs typeface="Maven Pro"/>
                <a:sym typeface="Maven Pro"/>
              </a:rPr>
              <a:t> of a matrix A into </a:t>
            </a:r>
            <a:r>
              <a:rPr b="1" lang="en" sz="1700">
                <a:solidFill>
                  <a:schemeClr val="accent6"/>
                </a:solidFill>
                <a:latin typeface="Maven Pro"/>
                <a:ea typeface="Maven Pro"/>
                <a:cs typeface="Maven Pro"/>
                <a:sym typeface="Maven Pro"/>
              </a:rPr>
              <a:t>3 matrices – U, S, and V.</a:t>
            </a:r>
            <a:endParaRPr b="1"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lang="en" sz="1700">
                <a:solidFill>
                  <a:schemeClr val="accent6"/>
                </a:solidFill>
                <a:latin typeface="Maven Pro"/>
                <a:ea typeface="Maven Pro"/>
                <a:cs typeface="Maven Pro"/>
                <a:sym typeface="Maven Pro"/>
              </a:rPr>
              <a:t>S is the </a:t>
            </a:r>
            <a:r>
              <a:rPr b="1" lang="en" sz="1700">
                <a:solidFill>
                  <a:schemeClr val="accent6"/>
                </a:solidFill>
                <a:latin typeface="Maven Pro"/>
                <a:ea typeface="Maven Pro"/>
                <a:cs typeface="Maven Pro"/>
                <a:sym typeface="Maven Pro"/>
              </a:rPr>
              <a:t>diagonal matrix of singular values</a:t>
            </a:r>
            <a:r>
              <a:rPr lang="en" sz="1700">
                <a:solidFill>
                  <a:schemeClr val="accent6"/>
                </a:solidFill>
                <a:latin typeface="Maven Pro"/>
                <a:ea typeface="Maven Pro"/>
                <a:cs typeface="Maven Pro"/>
                <a:sym typeface="Maven Pro"/>
              </a:rPr>
              <a:t>. Think of </a:t>
            </a:r>
            <a:r>
              <a:rPr b="1" lang="en" sz="1700">
                <a:solidFill>
                  <a:schemeClr val="accent6"/>
                </a:solidFill>
                <a:latin typeface="Maven Pro"/>
                <a:ea typeface="Maven Pro"/>
                <a:cs typeface="Maven Pro"/>
                <a:sym typeface="Maven Pro"/>
              </a:rPr>
              <a:t>singular values</a:t>
            </a:r>
            <a:r>
              <a:rPr lang="en" sz="1700">
                <a:solidFill>
                  <a:schemeClr val="accent6"/>
                </a:solidFill>
                <a:latin typeface="Maven Pro"/>
                <a:ea typeface="Maven Pro"/>
                <a:cs typeface="Maven Pro"/>
                <a:sym typeface="Maven Pro"/>
              </a:rPr>
              <a:t> as the importance values of different features in the matrix</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lang="en" sz="1700">
                <a:solidFill>
                  <a:schemeClr val="accent6"/>
                </a:solidFill>
                <a:latin typeface="Maven Pro"/>
                <a:ea typeface="Maven Pro"/>
                <a:cs typeface="Maven Pro"/>
                <a:sym typeface="Maven Pro"/>
              </a:rPr>
              <a:t>The </a:t>
            </a:r>
            <a:r>
              <a:rPr b="1" lang="en" sz="1700">
                <a:solidFill>
                  <a:schemeClr val="accent6"/>
                </a:solidFill>
                <a:latin typeface="Maven Pro"/>
                <a:ea typeface="Maven Pro"/>
                <a:cs typeface="Maven Pro"/>
                <a:sym typeface="Maven Pro"/>
              </a:rPr>
              <a:t>rank</a:t>
            </a:r>
            <a:r>
              <a:rPr b="1" lang="en" sz="1700">
                <a:solidFill>
                  <a:schemeClr val="accent6"/>
                </a:solidFill>
                <a:latin typeface="Maven Pro"/>
                <a:ea typeface="Maven Pro"/>
                <a:cs typeface="Maven Pro"/>
                <a:sym typeface="Maven Pro"/>
              </a:rPr>
              <a:t> of a matrix</a:t>
            </a:r>
            <a:r>
              <a:rPr lang="en" sz="1700">
                <a:solidFill>
                  <a:schemeClr val="accent6"/>
                </a:solidFill>
                <a:latin typeface="Maven Pro"/>
                <a:ea typeface="Maven Pro"/>
                <a:cs typeface="Maven Pro"/>
                <a:sym typeface="Maven Pro"/>
              </a:rPr>
              <a:t> is a measure of the unique information stored in a matrix. Higher the rank, more the information.</a:t>
            </a:r>
            <a:endParaRPr sz="1700">
              <a:solidFill>
                <a:schemeClr val="accent6"/>
              </a:solidFill>
              <a:latin typeface="Maven Pro"/>
              <a:ea typeface="Maven Pro"/>
              <a:cs typeface="Maven Pro"/>
              <a:sym typeface="Maven Pro"/>
            </a:endParaRPr>
          </a:p>
          <a:p>
            <a:pPr indent="-336550" lvl="0" marL="457200" rtl="0" algn="l">
              <a:spcBef>
                <a:spcPts val="0"/>
              </a:spcBef>
              <a:spcAft>
                <a:spcPts val="0"/>
              </a:spcAft>
              <a:buClr>
                <a:schemeClr val="accent6"/>
              </a:buClr>
              <a:buSzPts val="1700"/>
              <a:buFont typeface="Maven Pro"/>
              <a:buAutoNum type="arabicPeriod"/>
            </a:pPr>
            <a:r>
              <a:rPr b="1" lang="en" sz="1700">
                <a:solidFill>
                  <a:schemeClr val="accent6"/>
                </a:solidFill>
                <a:latin typeface="Maven Pro"/>
                <a:ea typeface="Maven Pro"/>
                <a:cs typeface="Maven Pro"/>
                <a:sym typeface="Maven Pro"/>
              </a:rPr>
              <a:t>Eigenvectors</a:t>
            </a:r>
            <a:r>
              <a:rPr lang="en" sz="1700">
                <a:solidFill>
                  <a:schemeClr val="accent6"/>
                </a:solidFill>
                <a:latin typeface="Maven Pro"/>
                <a:ea typeface="Maven Pro"/>
                <a:cs typeface="Maven Pro"/>
                <a:sym typeface="Maven Pro"/>
              </a:rPr>
              <a:t> of a matrix are directions of maximum spread or variance of data</a:t>
            </a:r>
            <a:endParaRPr sz="1700">
              <a:solidFill>
                <a:schemeClr val="accent6"/>
              </a:solidFill>
              <a:latin typeface="Maven Pro"/>
              <a:ea typeface="Maven Pro"/>
              <a:cs typeface="Maven Pro"/>
              <a:sym typeface="Maven Pro"/>
            </a:endParaRPr>
          </a:p>
          <a:p>
            <a:pPr indent="0" lvl="0" marL="457200" rtl="0" algn="l">
              <a:spcBef>
                <a:spcPts val="0"/>
              </a:spcBef>
              <a:spcAft>
                <a:spcPts val="0"/>
              </a:spcAft>
              <a:buNone/>
            </a:pPr>
            <a:r>
              <a:t/>
            </a:r>
            <a:endParaRPr sz="17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700">
                <a:solidFill>
                  <a:schemeClr val="accent6"/>
                </a:solidFill>
                <a:latin typeface="Maven Pro"/>
                <a:ea typeface="Maven Pro"/>
                <a:cs typeface="Maven Pro"/>
                <a:sym typeface="Maven Pro"/>
              </a:rPr>
              <a:t>In most of the applications of SVD, the basic principle of </a:t>
            </a:r>
            <a:r>
              <a:rPr i="1" lang="en" sz="1700" u="sng">
                <a:solidFill>
                  <a:schemeClr val="accent6"/>
                </a:solidFill>
                <a:latin typeface="Maven Pro"/>
                <a:ea typeface="Maven Pro"/>
                <a:cs typeface="Maven Pro"/>
                <a:sym typeface="Maven Pro"/>
              </a:rPr>
              <a:t>Dimensionality Reduction</a:t>
            </a:r>
            <a:r>
              <a:rPr lang="en" sz="1700">
                <a:solidFill>
                  <a:schemeClr val="accent6"/>
                </a:solidFill>
                <a:latin typeface="Maven Pro"/>
                <a:ea typeface="Maven Pro"/>
                <a:cs typeface="Maven Pro"/>
                <a:sym typeface="Maven Pro"/>
              </a:rPr>
              <a:t> is used. You want to reduce a high-rank matrix to a low-rank matrix while preserving important information.</a:t>
            </a:r>
            <a:endParaRPr sz="1700">
              <a:solidFill>
                <a:schemeClr val="accent6"/>
              </a:solidFill>
              <a:latin typeface="Maven Pro"/>
              <a:ea typeface="Maven Pro"/>
              <a:cs typeface="Maven Pro"/>
              <a:sym typeface="Maven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grpSp>
        <p:nvGrpSpPr>
          <p:cNvPr id="1170" name="Google Shape;1170;p61"/>
          <p:cNvGrpSpPr/>
          <p:nvPr/>
        </p:nvGrpSpPr>
        <p:grpSpPr>
          <a:xfrm>
            <a:off x="7192079" y="3371409"/>
            <a:ext cx="1214578" cy="425543"/>
            <a:chOff x="2271950" y="2722775"/>
            <a:chExt cx="575875" cy="201775"/>
          </a:xfrm>
        </p:grpSpPr>
        <p:sp>
          <p:nvSpPr>
            <p:cNvPr id="1171" name="Google Shape;1171;p61"/>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1"/>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1"/>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1"/>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1"/>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6" name="Google Shape;1176;p61"/>
          <p:cNvSpPr txBox="1"/>
          <p:nvPr>
            <p:ph idx="1" type="subTitle"/>
          </p:nvPr>
        </p:nvSpPr>
        <p:spPr>
          <a:xfrm>
            <a:off x="714300" y="767775"/>
            <a:ext cx="2917200" cy="35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600"/>
              <a:t>So the final eigenvector for eigenvalue is</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rPr lang="en" sz="1600"/>
              <a:t>We do the similar steps to get the eigenvector for eigenvalue 40</a:t>
            </a:r>
            <a:endParaRPr sz="1600"/>
          </a:p>
        </p:txBody>
      </p:sp>
      <p:pic>
        <p:nvPicPr>
          <p:cNvPr id="1177" name="Google Shape;1177;p61"/>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178" name="Google Shape;1178;p61"/>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1"/>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1"/>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1"/>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1"/>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1"/>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1"/>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1"/>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1"/>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61"/>
          <p:cNvGrpSpPr/>
          <p:nvPr/>
        </p:nvGrpSpPr>
        <p:grpSpPr>
          <a:xfrm>
            <a:off x="706038" y="312972"/>
            <a:ext cx="140222" cy="140409"/>
            <a:chOff x="2741000" y="199475"/>
            <a:chExt cx="191953" cy="192210"/>
          </a:xfrm>
        </p:grpSpPr>
        <p:sp>
          <p:nvSpPr>
            <p:cNvPr id="1190" name="Google Shape;1190;p6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61">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0" name="Google Shape;1200;p61"/>
          <p:cNvPicPr preferRelativeResize="0"/>
          <p:nvPr/>
        </p:nvPicPr>
        <p:blipFill rotWithShape="1">
          <a:blip r:embed="rId5">
            <a:alphaModFix/>
          </a:blip>
          <a:srcRect b="16310" l="0" r="0" t="0"/>
          <a:stretch/>
        </p:blipFill>
        <p:spPr>
          <a:xfrm>
            <a:off x="3432550" y="767775"/>
            <a:ext cx="5067276" cy="1623600"/>
          </a:xfrm>
          <a:prstGeom prst="rect">
            <a:avLst/>
          </a:prstGeom>
          <a:noFill/>
          <a:ln>
            <a:noFill/>
          </a:ln>
        </p:spPr>
      </p:pic>
      <p:pic>
        <p:nvPicPr>
          <p:cNvPr id="1201" name="Google Shape;1201;p61"/>
          <p:cNvPicPr preferRelativeResize="0"/>
          <p:nvPr/>
        </p:nvPicPr>
        <p:blipFill>
          <a:blip r:embed="rId6">
            <a:alphaModFix/>
          </a:blip>
          <a:stretch>
            <a:fillRect/>
          </a:stretch>
        </p:blipFill>
        <p:spPr>
          <a:xfrm>
            <a:off x="5115725" y="2602750"/>
            <a:ext cx="3774699" cy="196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grpSp>
        <p:nvGrpSpPr>
          <p:cNvPr id="1206" name="Google Shape;1206;p62"/>
          <p:cNvGrpSpPr/>
          <p:nvPr/>
        </p:nvGrpSpPr>
        <p:grpSpPr>
          <a:xfrm>
            <a:off x="7192079" y="3371409"/>
            <a:ext cx="1214578" cy="425543"/>
            <a:chOff x="2271950" y="2722775"/>
            <a:chExt cx="575875" cy="201775"/>
          </a:xfrm>
        </p:grpSpPr>
        <p:sp>
          <p:nvSpPr>
            <p:cNvPr id="1207" name="Google Shape;1207;p62"/>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2"/>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2"/>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62"/>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t>Row </a:t>
            </a:r>
            <a:r>
              <a:rPr lang="en"/>
              <a:t>echelon</a:t>
            </a:r>
            <a:r>
              <a:rPr lang="en"/>
              <a:t> form </a:t>
            </a:r>
            <a:endParaRPr/>
          </a:p>
        </p:txBody>
      </p:sp>
      <p:sp>
        <p:nvSpPr>
          <p:cNvPr id="1213" name="Google Shape;1213;p62"/>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214" name="Google Shape;1214;p62"/>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215" name="Google Shape;1215;p62"/>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2"/>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2"/>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2"/>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2"/>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2"/>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2"/>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2"/>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2"/>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62"/>
          <p:cNvGrpSpPr/>
          <p:nvPr/>
        </p:nvGrpSpPr>
        <p:grpSpPr>
          <a:xfrm>
            <a:off x="706038" y="312972"/>
            <a:ext cx="140222" cy="140409"/>
            <a:chOff x="2741000" y="199475"/>
            <a:chExt cx="191953" cy="192210"/>
          </a:xfrm>
        </p:grpSpPr>
        <p:sp>
          <p:nvSpPr>
            <p:cNvPr id="1227" name="Google Shape;1227;p6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62">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62"/>
          <p:cNvPicPr preferRelativeResize="0"/>
          <p:nvPr/>
        </p:nvPicPr>
        <p:blipFill>
          <a:blip r:embed="rId5">
            <a:alphaModFix/>
          </a:blip>
          <a:stretch>
            <a:fillRect/>
          </a:stretch>
        </p:blipFill>
        <p:spPr>
          <a:xfrm>
            <a:off x="846251" y="1667964"/>
            <a:ext cx="2631899" cy="2883200"/>
          </a:xfrm>
          <a:prstGeom prst="rect">
            <a:avLst/>
          </a:prstGeom>
          <a:noFill/>
          <a:ln>
            <a:noFill/>
          </a:ln>
        </p:spPr>
      </p:pic>
      <p:pic>
        <p:nvPicPr>
          <p:cNvPr id="1238" name="Google Shape;1238;p62"/>
          <p:cNvPicPr preferRelativeResize="0"/>
          <p:nvPr/>
        </p:nvPicPr>
        <p:blipFill>
          <a:blip r:embed="rId6">
            <a:alphaModFix/>
          </a:blip>
          <a:stretch>
            <a:fillRect/>
          </a:stretch>
        </p:blipFill>
        <p:spPr>
          <a:xfrm>
            <a:off x="4244629" y="1526763"/>
            <a:ext cx="4162020" cy="3002587"/>
          </a:xfrm>
          <a:prstGeom prst="rect">
            <a:avLst/>
          </a:prstGeom>
          <a:noFill/>
          <a:ln>
            <a:noFill/>
          </a:ln>
        </p:spPr>
      </p:pic>
      <p:sp>
        <p:nvSpPr>
          <p:cNvPr id="1239" name="Google Shape;1239;p62"/>
          <p:cNvSpPr txBox="1"/>
          <p:nvPr/>
        </p:nvSpPr>
        <p:spPr>
          <a:xfrm>
            <a:off x="4572000" y="95435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Arimo"/>
                <a:ea typeface="Arimo"/>
                <a:cs typeface="Arimo"/>
                <a:sym typeface="Arimo"/>
              </a:rPr>
              <a:t>EigenVector for 40</a:t>
            </a:r>
            <a:endParaRPr sz="1700">
              <a:solidFill>
                <a:schemeClr val="accent6"/>
              </a:solidFill>
              <a:latin typeface="Arimo"/>
              <a:ea typeface="Arimo"/>
              <a:cs typeface="Arimo"/>
              <a:sym typeface="Arim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grpSp>
        <p:nvGrpSpPr>
          <p:cNvPr id="1244" name="Google Shape;1244;p63"/>
          <p:cNvGrpSpPr/>
          <p:nvPr/>
        </p:nvGrpSpPr>
        <p:grpSpPr>
          <a:xfrm>
            <a:off x="7192079" y="3371409"/>
            <a:ext cx="1214578" cy="425543"/>
            <a:chOff x="2271950" y="2722775"/>
            <a:chExt cx="575875" cy="201775"/>
          </a:xfrm>
        </p:grpSpPr>
        <p:sp>
          <p:nvSpPr>
            <p:cNvPr id="1245" name="Google Shape;1245;p6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63"/>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600"/>
              <a:t>Now that we have got both the eigenvectors, let’s put it together.</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t/>
            </a:r>
            <a:endParaRPr sz="1600"/>
          </a:p>
          <a:p>
            <a:pPr indent="0" lvl="0" marL="0" rtl="0" algn="l">
              <a:spcBef>
                <a:spcPts val="0"/>
              </a:spcBef>
              <a:spcAft>
                <a:spcPts val="0"/>
              </a:spcAft>
              <a:buClr>
                <a:schemeClr val="hlink"/>
              </a:buClr>
              <a:buSzPts val="1100"/>
              <a:buFont typeface="Arial"/>
              <a:buNone/>
            </a:pPr>
            <a:r>
              <a:rPr lang="en" sz="1600"/>
              <a:t>Note that the diagonal values in sigma are always in the descending order and so the vectors are also placed in that corresponding order. </a:t>
            </a:r>
            <a:endParaRPr sz="1600"/>
          </a:p>
        </p:txBody>
      </p:sp>
      <p:sp>
        <p:nvSpPr>
          <p:cNvPr id="1251" name="Google Shape;1251;p63"/>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252" name="Google Shape;1252;p63"/>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253" name="Google Shape;1253;p63"/>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3"/>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3"/>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4" name="Google Shape;1264;p63"/>
          <p:cNvGrpSpPr/>
          <p:nvPr/>
        </p:nvGrpSpPr>
        <p:grpSpPr>
          <a:xfrm>
            <a:off x="706038" y="312972"/>
            <a:ext cx="140222" cy="140409"/>
            <a:chOff x="2741000" y="199475"/>
            <a:chExt cx="191953" cy="192210"/>
          </a:xfrm>
        </p:grpSpPr>
        <p:sp>
          <p:nvSpPr>
            <p:cNvPr id="1265" name="Google Shape;1265;p6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63">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5" name="Google Shape;1275;p63"/>
          <p:cNvPicPr preferRelativeResize="0"/>
          <p:nvPr/>
        </p:nvPicPr>
        <p:blipFill>
          <a:blip r:embed="rId5">
            <a:alphaModFix/>
          </a:blip>
          <a:stretch>
            <a:fillRect/>
          </a:stretch>
        </p:blipFill>
        <p:spPr>
          <a:xfrm>
            <a:off x="4642125" y="1101539"/>
            <a:ext cx="3857700" cy="287123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grpSp>
        <p:nvGrpSpPr>
          <p:cNvPr id="1280" name="Google Shape;1280;p64"/>
          <p:cNvGrpSpPr/>
          <p:nvPr/>
        </p:nvGrpSpPr>
        <p:grpSpPr>
          <a:xfrm>
            <a:off x="7192079" y="3371409"/>
            <a:ext cx="1214578" cy="425543"/>
            <a:chOff x="2271950" y="2722775"/>
            <a:chExt cx="575875" cy="201775"/>
          </a:xfrm>
        </p:grpSpPr>
        <p:sp>
          <p:nvSpPr>
            <p:cNvPr id="1281" name="Google Shape;1281;p6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64"/>
          <p:cNvSpPr txBox="1"/>
          <p:nvPr>
            <p:ph idx="1" type="subTitle"/>
          </p:nvPr>
        </p:nvSpPr>
        <p:spPr>
          <a:xfrm>
            <a:off x="714300" y="1279150"/>
            <a:ext cx="3857700" cy="30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Step 4 -</a:t>
            </a:r>
            <a:endParaRPr sz="1600"/>
          </a:p>
          <a:p>
            <a:pPr indent="0" lvl="0" marL="0" rtl="0" algn="l">
              <a:spcBef>
                <a:spcPts val="0"/>
              </a:spcBef>
              <a:spcAft>
                <a:spcPts val="0"/>
              </a:spcAft>
              <a:buNone/>
            </a:pPr>
            <a:r>
              <a:rPr lang="en" sz="1600"/>
              <a:t>Now that we have our V and Sigma matrices, now it’s time to find U. We can just multiply the equation by sigma(inverse) and V on both sides to get the equation for U. In this case, as V is an orthogonal matrix, the transpose and inverse of V are the same, therefore, V(transpose) multiplied by V becomes an identity matrix. Same goes, for the diagonal matrix as well.</a:t>
            </a:r>
            <a:endParaRPr sz="1600"/>
          </a:p>
          <a:p>
            <a:pPr indent="0" lvl="0" marL="0" rtl="0" algn="l">
              <a:spcBef>
                <a:spcPts val="0"/>
              </a:spcBef>
              <a:spcAft>
                <a:spcPts val="0"/>
              </a:spcAft>
              <a:buClr>
                <a:schemeClr val="hlink"/>
              </a:buClr>
              <a:buSzPts val="1100"/>
              <a:buFont typeface="Arial"/>
              <a:buNone/>
            </a:pPr>
            <a:r>
              <a:t/>
            </a:r>
            <a:endParaRPr sz="1600"/>
          </a:p>
        </p:txBody>
      </p:sp>
      <p:sp>
        <p:nvSpPr>
          <p:cNvPr id="1287" name="Google Shape;1287;p64"/>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288" name="Google Shape;1288;p64"/>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289" name="Google Shape;1289;p64"/>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4"/>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4"/>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4"/>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4"/>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4"/>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4"/>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4"/>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4"/>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64"/>
          <p:cNvGrpSpPr/>
          <p:nvPr/>
        </p:nvGrpSpPr>
        <p:grpSpPr>
          <a:xfrm>
            <a:off x="706038" y="312972"/>
            <a:ext cx="140222" cy="140409"/>
            <a:chOff x="2741000" y="199475"/>
            <a:chExt cx="191953" cy="192210"/>
          </a:xfrm>
        </p:grpSpPr>
        <p:sp>
          <p:nvSpPr>
            <p:cNvPr id="1301" name="Google Shape;1301;p6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64">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64"/>
          <p:cNvPicPr preferRelativeResize="0"/>
          <p:nvPr/>
        </p:nvPicPr>
        <p:blipFill>
          <a:blip r:embed="rId5">
            <a:alphaModFix/>
          </a:blip>
          <a:stretch>
            <a:fillRect/>
          </a:stretch>
        </p:blipFill>
        <p:spPr>
          <a:xfrm>
            <a:off x="4869978" y="1106594"/>
            <a:ext cx="3319500" cy="31468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grpSp>
        <p:nvGrpSpPr>
          <p:cNvPr id="1316" name="Google Shape;1316;p65"/>
          <p:cNvGrpSpPr/>
          <p:nvPr/>
        </p:nvGrpSpPr>
        <p:grpSpPr>
          <a:xfrm>
            <a:off x="7192079" y="3371409"/>
            <a:ext cx="1214578" cy="425543"/>
            <a:chOff x="2271950" y="2722775"/>
            <a:chExt cx="575875" cy="201775"/>
          </a:xfrm>
        </p:grpSpPr>
        <p:sp>
          <p:nvSpPr>
            <p:cNvPr id="1317" name="Google Shape;1317;p6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65"/>
          <p:cNvSpPr txBox="1"/>
          <p:nvPr>
            <p:ph idx="1" type="subTitle"/>
          </p:nvPr>
        </p:nvSpPr>
        <p:spPr>
          <a:xfrm>
            <a:off x="714300" y="2317675"/>
            <a:ext cx="38577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Next up, we need to convert this to unit vectors using the steps described above.</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hlink"/>
              </a:buClr>
              <a:buSzPts val="1100"/>
              <a:buFont typeface="Arial"/>
              <a:buNone/>
            </a:pPr>
            <a:r>
              <a:t/>
            </a:r>
            <a:endParaRPr sz="1700"/>
          </a:p>
        </p:txBody>
      </p:sp>
      <p:sp>
        <p:nvSpPr>
          <p:cNvPr id="1323" name="Google Shape;1323;p65"/>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324" name="Google Shape;1324;p65"/>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325" name="Google Shape;1325;p65"/>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5"/>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65"/>
          <p:cNvGrpSpPr/>
          <p:nvPr/>
        </p:nvGrpSpPr>
        <p:grpSpPr>
          <a:xfrm>
            <a:off x="706038" y="312972"/>
            <a:ext cx="140222" cy="140409"/>
            <a:chOff x="2741000" y="199475"/>
            <a:chExt cx="191953" cy="192210"/>
          </a:xfrm>
        </p:grpSpPr>
        <p:sp>
          <p:nvSpPr>
            <p:cNvPr id="1337" name="Google Shape;1337;p6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65">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7" name="Google Shape;1347;p65"/>
          <p:cNvPicPr preferRelativeResize="0"/>
          <p:nvPr/>
        </p:nvPicPr>
        <p:blipFill>
          <a:blip r:embed="rId5">
            <a:alphaModFix/>
          </a:blip>
          <a:stretch>
            <a:fillRect/>
          </a:stretch>
        </p:blipFill>
        <p:spPr>
          <a:xfrm>
            <a:off x="4620488" y="1608075"/>
            <a:ext cx="3617425" cy="2728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6"/>
          <p:cNvGrpSpPr/>
          <p:nvPr/>
        </p:nvGrpSpPr>
        <p:grpSpPr>
          <a:xfrm>
            <a:off x="7192079" y="3371409"/>
            <a:ext cx="1214578" cy="425543"/>
            <a:chOff x="2271950" y="2722775"/>
            <a:chExt cx="575875" cy="201775"/>
          </a:xfrm>
        </p:grpSpPr>
        <p:sp>
          <p:nvSpPr>
            <p:cNvPr id="1353" name="Google Shape;1353;p6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66"/>
          <p:cNvSpPr txBox="1"/>
          <p:nvPr>
            <p:ph idx="1" type="subTitle"/>
          </p:nvPr>
        </p:nvSpPr>
        <p:spPr>
          <a:xfrm>
            <a:off x="714300" y="2069800"/>
            <a:ext cx="3857700" cy="9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600"/>
              <a:t>Next up we multiply this matrix with Sigma (transpose) which is sigma in itself because its a diagonal matrix.</a:t>
            </a:r>
            <a:endParaRPr sz="1600"/>
          </a:p>
        </p:txBody>
      </p:sp>
      <p:sp>
        <p:nvSpPr>
          <p:cNvPr id="1359" name="Google Shape;1359;p66"/>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360" name="Google Shape;1360;p66"/>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361" name="Google Shape;1361;p66"/>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6"/>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6"/>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6"/>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6"/>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66"/>
          <p:cNvGrpSpPr/>
          <p:nvPr/>
        </p:nvGrpSpPr>
        <p:grpSpPr>
          <a:xfrm>
            <a:off x="706038" y="312972"/>
            <a:ext cx="140222" cy="140409"/>
            <a:chOff x="2741000" y="199475"/>
            <a:chExt cx="191953" cy="192210"/>
          </a:xfrm>
        </p:grpSpPr>
        <p:sp>
          <p:nvSpPr>
            <p:cNvPr id="1373" name="Google Shape;1373;p6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66">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3" name="Google Shape;1383;p66"/>
          <p:cNvPicPr preferRelativeResize="0"/>
          <p:nvPr/>
        </p:nvPicPr>
        <p:blipFill>
          <a:blip r:embed="rId5">
            <a:alphaModFix/>
          </a:blip>
          <a:stretch>
            <a:fillRect/>
          </a:stretch>
        </p:blipFill>
        <p:spPr>
          <a:xfrm>
            <a:off x="4821298" y="1366188"/>
            <a:ext cx="3145691" cy="3073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67"/>
          <p:cNvGrpSpPr/>
          <p:nvPr/>
        </p:nvGrpSpPr>
        <p:grpSpPr>
          <a:xfrm>
            <a:off x="7192079" y="3371409"/>
            <a:ext cx="1214578" cy="425543"/>
            <a:chOff x="2271950" y="2722775"/>
            <a:chExt cx="575875" cy="201775"/>
          </a:xfrm>
        </p:grpSpPr>
        <p:sp>
          <p:nvSpPr>
            <p:cNvPr id="1389" name="Google Shape;1389;p67"/>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67"/>
          <p:cNvSpPr txBox="1"/>
          <p:nvPr>
            <p:ph idx="1" type="subTitle"/>
          </p:nvPr>
        </p:nvSpPr>
        <p:spPr>
          <a:xfrm>
            <a:off x="699700" y="2240400"/>
            <a:ext cx="3857700" cy="7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600"/>
              <a:t>Now, we need to convert this to unit vectors to get the final U matrix.</a:t>
            </a:r>
            <a:endParaRPr sz="1600"/>
          </a:p>
        </p:txBody>
      </p:sp>
      <p:sp>
        <p:nvSpPr>
          <p:cNvPr id="1395" name="Google Shape;1395;p67"/>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396" name="Google Shape;1396;p67"/>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397" name="Google Shape;1397;p67"/>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7"/>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7"/>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7">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67"/>
          <p:cNvGrpSpPr/>
          <p:nvPr/>
        </p:nvGrpSpPr>
        <p:grpSpPr>
          <a:xfrm>
            <a:off x="706038" y="312972"/>
            <a:ext cx="140222" cy="140409"/>
            <a:chOff x="2741000" y="199475"/>
            <a:chExt cx="191953" cy="192210"/>
          </a:xfrm>
        </p:grpSpPr>
        <p:sp>
          <p:nvSpPr>
            <p:cNvPr id="1409" name="Google Shape;1409;p67"/>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7"/>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7"/>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7"/>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8" name="Google Shape;1418;p67">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9" name="Google Shape;1419;p67"/>
          <p:cNvPicPr preferRelativeResize="0"/>
          <p:nvPr/>
        </p:nvPicPr>
        <p:blipFill>
          <a:blip r:embed="rId5">
            <a:alphaModFix/>
          </a:blip>
          <a:stretch>
            <a:fillRect/>
          </a:stretch>
        </p:blipFill>
        <p:spPr>
          <a:xfrm>
            <a:off x="4596025" y="1459713"/>
            <a:ext cx="3651749" cy="27753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8"/>
          <p:cNvGrpSpPr/>
          <p:nvPr/>
        </p:nvGrpSpPr>
        <p:grpSpPr>
          <a:xfrm>
            <a:off x="7192079" y="3371409"/>
            <a:ext cx="1214578" cy="425543"/>
            <a:chOff x="2271950" y="2722775"/>
            <a:chExt cx="575875" cy="201775"/>
          </a:xfrm>
        </p:grpSpPr>
        <p:sp>
          <p:nvSpPr>
            <p:cNvPr id="1425" name="Google Shape;1425;p68"/>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8"/>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8"/>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8"/>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8"/>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68"/>
          <p:cNvSpPr txBox="1"/>
          <p:nvPr>
            <p:ph idx="1" type="subTitle"/>
          </p:nvPr>
        </p:nvSpPr>
        <p:spPr>
          <a:xfrm>
            <a:off x="714300" y="1279150"/>
            <a:ext cx="3857700" cy="10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sz="1600"/>
              <a:t>So, there you go, we have calculated U, sigma and V and decomposed the matrix A into three matrices as given below.</a:t>
            </a:r>
            <a:endParaRPr sz="1600"/>
          </a:p>
        </p:txBody>
      </p:sp>
      <p:sp>
        <p:nvSpPr>
          <p:cNvPr id="1431" name="Google Shape;1431;p68"/>
          <p:cNvSpPr txBox="1"/>
          <p:nvPr>
            <p:ph type="title"/>
          </p:nvPr>
        </p:nvSpPr>
        <p:spPr>
          <a:xfrm>
            <a:off x="714300" y="553450"/>
            <a:ext cx="3857700" cy="7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Example </a:t>
            </a:r>
            <a:endParaRPr/>
          </a:p>
        </p:txBody>
      </p:sp>
      <p:pic>
        <p:nvPicPr>
          <p:cNvPr id="1432" name="Google Shape;1432;p68"/>
          <p:cNvPicPr preferRelativeResize="0"/>
          <p:nvPr/>
        </p:nvPicPr>
        <p:blipFill rotWithShape="1">
          <a:blip r:embed="rId3">
            <a:alphaModFix amt="30000"/>
          </a:blip>
          <a:srcRect b="0" l="17481" r="15847" t="0"/>
          <a:stretch/>
        </p:blipFill>
        <p:spPr>
          <a:xfrm>
            <a:off x="4762150" y="629275"/>
            <a:ext cx="3319500" cy="3319500"/>
          </a:xfrm>
          <a:prstGeom prst="ellipse">
            <a:avLst/>
          </a:prstGeom>
          <a:noFill/>
          <a:ln cap="flat" cmpd="sng" w="9525">
            <a:solidFill>
              <a:schemeClr val="dk1"/>
            </a:solidFill>
            <a:prstDash val="solid"/>
            <a:round/>
            <a:headEnd len="sm" w="sm" type="none"/>
            <a:tailEnd len="sm" w="sm" type="none"/>
          </a:ln>
        </p:spPr>
      </p:pic>
      <p:sp>
        <p:nvSpPr>
          <p:cNvPr id="1433" name="Google Shape;1433;p68"/>
          <p:cNvSpPr/>
          <p:nvPr/>
        </p:nvSpPr>
        <p:spPr>
          <a:xfrm>
            <a:off x="4762138" y="8458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8"/>
          <p:cNvSpPr/>
          <p:nvPr/>
        </p:nvSpPr>
        <p:spPr>
          <a:xfrm>
            <a:off x="5414751" y="77754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8"/>
          <p:cNvSpPr/>
          <p:nvPr/>
        </p:nvSpPr>
        <p:spPr>
          <a:xfrm>
            <a:off x="8216276" y="95434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8"/>
          <p:cNvSpPr/>
          <p:nvPr/>
        </p:nvSpPr>
        <p:spPr>
          <a:xfrm rot="-1685758">
            <a:off x="5045528" y="12896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8"/>
          <p:cNvSpPr/>
          <p:nvPr/>
        </p:nvSpPr>
        <p:spPr>
          <a:xfrm>
            <a:off x="7626025" y="9177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8"/>
          <p:cNvSpPr/>
          <p:nvPr/>
        </p:nvSpPr>
        <p:spPr>
          <a:xfrm>
            <a:off x="8286401" y="3002225"/>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8"/>
          <p:cNvSpPr/>
          <p:nvPr/>
        </p:nvSpPr>
        <p:spPr>
          <a:xfrm rot="-1685758">
            <a:off x="7555828" y="4130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8"/>
          <p:cNvSpPr/>
          <p:nvPr/>
        </p:nvSpPr>
        <p:spPr>
          <a:xfrm>
            <a:off x="8359576" y="17266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8"/>
          <p:cNvSpPr/>
          <p:nvPr/>
        </p:nvSpPr>
        <p:spPr>
          <a:xfrm>
            <a:off x="5021388" y="3575250"/>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68"/>
          <p:cNvGrpSpPr/>
          <p:nvPr/>
        </p:nvGrpSpPr>
        <p:grpSpPr>
          <a:xfrm>
            <a:off x="706038" y="312972"/>
            <a:ext cx="140222" cy="140409"/>
            <a:chOff x="2741000" y="199475"/>
            <a:chExt cx="191953" cy="192210"/>
          </a:xfrm>
        </p:grpSpPr>
        <p:sp>
          <p:nvSpPr>
            <p:cNvPr id="1445" name="Google Shape;1445;p6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68">
            <a:hlinkClick action="ppaction://hlinksldjump" r:id="rId4"/>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5" name="Google Shape;1455;p68"/>
          <p:cNvPicPr preferRelativeResize="0"/>
          <p:nvPr/>
        </p:nvPicPr>
        <p:blipFill rotWithShape="1">
          <a:blip r:embed="rId5">
            <a:alphaModFix/>
          </a:blip>
          <a:srcRect b="0" l="0" r="0" t="12982"/>
          <a:stretch/>
        </p:blipFill>
        <p:spPr>
          <a:xfrm>
            <a:off x="846248" y="2429199"/>
            <a:ext cx="4592651" cy="1615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69"/>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python </a:t>
            </a:r>
            <a:endParaRPr/>
          </a:p>
        </p:txBody>
      </p:sp>
      <p:sp>
        <p:nvSpPr>
          <p:cNvPr id="1461" name="Google Shape;1461;p69"/>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9"/>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9"/>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9"/>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9"/>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66" name="Google Shape;1466;p69"/>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6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68" name="Google Shape;1468;p6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469" name="Google Shape;1469;p69"/>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9"/>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69"/>
          <p:cNvGrpSpPr/>
          <p:nvPr/>
        </p:nvGrpSpPr>
        <p:grpSpPr>
          <a:xfrm>
            <a:off x="706038" y="312972"/>
            <a:ext cx="140222" cy="140409"/>
            <a:chOff x="2741000" y="199475"/>
            <a:chExt cx="191953" cy="192210"/>
          </a:xfrm>
        </p:grpSpPr>
        <p:sp>
          <p:nvSpPr>
            <p:cNvPr id="1474" name="Google Shape;1474;p6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3" name="Google Shape;1483;p69">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9"/>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9"/>
          <p:cNvSpPr txBox="1"/>
          <p:nvPr/>
        </p:nvSpPr>
        <p:spPr>
          <a:xfrm>
            <a:off x="946250" y="1205125"/>
            <a:ext cx="63801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u="sng">
                <a:solidFill>
                  <a:schemeClr val="accent6"/>
                </a:solidFill>
                <a:latin typeface="Arimo"/>
                <a:ea typeface="Arimo"/>
                <a:cs typeface="Arimo"/>
                <a:sym typeface="Arimo"/>
              </a:rPr>
              <a:t>SVD on gene expression dataset</a:t>
            </a:r>
            <a:endParaRPr b="1" sz="1800" u="sng">
              <a:solidFill>
                <a:schemeClr val="accent6"/>
              </a:solidFill>
              <a:latin typeface="Arimo"/>
              <a:ea typeface="Arimo"/>
              <a:cs typeface="Arimo"/>
              <a:sym typeface="Arimo"/>
            </a:endParaRPr>
          </a:p>
          <a:p>
            <a:pPr indent="0" lvl="0" marL="0" rtl="0" algn="l">
              <a:spcBef>
                <a:spcPts val="0"/>
              </a:spcBef>
              <a:spcAft>
                <a:spcPts val="0"/>
              </a:spcAft>
              <a:buNone/>
            </a:pPr>
            <a:r>
              <a:rPr lang="en" sz="1600">
                <a:solidFill>
                  <a:schemeClr val="accent6"/>
                </a:solidFill>
                <a:latin typeface="Arimo"/>
                <a:ea typeface="Arimo"/>
                <a:cs typeface="Arimo"/>
                <a:sym typeface="Arimo"/>
              </a:rPr>
              <a:t>The gene expression data set has 801 samples with each sample having 20531 gene data as columns.</a:t>
            </a:r>
            <a:endParaRPr sz="1600">
              <a:solidFill>
                <a:schemeClr val="accent6"/>
              </a:solidFill>
              <a:latin typeface="Arimo"/>
              <a:ea typeface="Arimo"/>
              <a:cs typeface="Arimo"/>
              <a:sym typeface="Arimo"/>
            </a:endParaRPr>
          </a:p>
        </p:txBody>
      </p:sp>
      <p:pic>
        <p:nvPicPr>
          <p:cNvPr id="1486" name="Google Shape;1486;p69"/>
          <p:cNvPicPr preferRelativeResize="0"/>
          <p:nvPr/>
        </p:nvPicPr>
        <p:blipFill>
          <a:blip r:embed="rId4">
            <a:alphaModFix/>
          </a:blip>
          <a:stretch>
            <a:fillRect/>
          </a:stretch>
        </p:blipFill>
        <p:spPr>
          <a:xfrm>
            <a:off x="1238250" y="2472463"/>
            <a:ext cx="6667500" cy="1781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70"/>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python </a:t>
            </a:r>
            <a:endParaRPr/>
          </a:p>
        </p:txBody>
      </p:sp>
      <p:sp>
        <p:nvSpPr>
          <p:cNvPr id="1492" name="Google Shape;1492;p70"/>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0"/>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0"/>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497" name="Google Shape;1497;p70"/>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8" name="Google Shape;1498;p70"/>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499" name="Google Shape;1499;p70"/>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500" name="Google Shape;1500;p70"/>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0"/>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0">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0">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70"/>
          <p:cNvGrpSpPr/>
          <p:nvPr/>
        </p:nvGrpSpPr>
        <p:grpSpPr>
          <a:xfrm>
            <a:off x="706038" y="312972"/>
            <a:ext cx="140222" cy="140409"/>
            <a:chOff x="2741000" y="199475"/>
            <a:chExt cx="191953" cy="192210"/>
          </a:xfrm>
        </p:grpSpPr>
        <p:sp>
          <p:nvSpPr>
            <p:cNvPr id="1505" name="Google Shape;1505;p70"/>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0"/>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0"/>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0"/>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0"/>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0"/>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0"/>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0"/>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0"/>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4" name="Google Shape;1514;p70">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0"/>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0"/>
          <p:cNvSpPr txBox="1"/>
          <p:nvPr/>
        </p:nvSpPr>
        <p:spPr>
          <a:xfrm>
            <a:off x="816313" y="1513188"/>
            <a:ext cx="3000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Arimo"/>
                <a:ea typeface="Arimo"/>
                <a:cs typeface="Arimo"/>
                <a:sym typeface="Arimo"/>
              </a:rPr>
              <a:t>Lets apply SVD on the dataset</a:t>
            </a:r>
            <a:endParaRPr sz="1600">
              <a:solidFill>
                <a:schemeClr val="accent6"/>
              </a:solidFill>
              <a:latin typeface="Arimo"/>
              <a:ea typeface="Arimo"/>
              <a:cs typeface="Arimo"/>
              <a:sym typeface="Arimo"/>
            </a:endParaRPr>
          </a:p>
          <a:p>
            <a:pPr indent="0" lvl="0" marL="0" rtl="0" algn="l">
              <a:spcBef>
                <a:spcPts val="0"/>
              </a:spcBef>
              <a:spcAft>
                <a:spcPts val="0"/>
              </a:spcAft>
              <a:buNone/>
            </a:pPr>
            <a:r>
              <a:t/>
            </a:r>
            <a:endParaRPr sz="1600">
              <a:solidFill>
                <a:schemeClr val="accent6"/>
              </a:solidFill>
              <a:latin typeface="Arimo"/>
              <a:ea typeface="Arimo"/>
              <a:cs typeface="Arimo"/>
              <a:sym typeface="Arimo"/>
            </a:endParaRPr>
          </a:p>
          <a:p>
            <a:pPr indent="0" lvl="0" marL="0" rtl="0" algn="l">
              <a:spcBef>
                <a:spcPts val="0"/>
              </a:spcBef>
              <a:spcAft>
                <a:spcPts val="0"/>
              </a:spcAft>
              <a:buNone/>
            </a:pPr>
            <a:r>
              <a:rPr i="1" lang="en" sz="1600">
                <a:solidFill>
                  <a:schemeClr val="accent6"/>
                </a:solidFill>
                <a:latin typeface="Arimo"/>
                <a:ea typeface="Arimo"/>
                <a:cs typeface="Arimo"/>
                <a:sym typeface="Arimo"/>
              </a:rPr>
              <a:t>sigma gives the singular values in an array. It has to be converted into matrix m x n matrix so that it can be used for data reduction and reconstruction.</a:t>
            </a:r>
            <a:endParaRPr sz="1600">
              <a:solidFill>
                <a:schemeClr val="accent6"/>
              </a:solidFill>
              <a:latin typeface="Arimo"/>
              <a:ea typeface="Arimo"/>
              <a:cs typeface="Arimo"/>
              <a:sym typeface="Arimo"/>
            </a:endParaRPr>
          </a:p>
        </p:txBody>
      </p:sp>
      <p:pic>
        <p:nvPicPr>
          <p:cNvPr id="1517" name="Google Shape;1517;p70"/>
          <p:cNvPicPr preferRelativeResize="0"/>
          <p:nvPr/>
        </p:nvPicPr>
        <p:blipFill>
          <a:blip r:embed="rId4">
            <a:alphaModFix/>
          </a:blip>
          <a:stretch>
            <a:fillRect/>
          </a:stretch>
        </p:blipFill>
        <p:spPr>
          <a:xfrm>
            <a:off x="3735489" y="2063636"/>
            <a:ext cx="4462262" cy="737713"/>
          </a:xfrm>
          <a:prstGeom prst="rect">
            <a:avLst/>
          </a:prstGeom>
          <a:noFill/>
          <a:ln>
            <a:noFill/>
          </a:ln>
        </p:spPr>
      </p:pic>
      <p:pic>
        <p:nvPicPr>
          <p:cNvPr id="1518" name="Google Shape;1518;p70"/>
          <p:cNvPicPr preferRelativeResize="0"/>
          <p:nvPr/>
        </p:nvPicPr>
        <p:blipFill>
          <a:blip r:embed="rId5">
            <a:alphaModFix/>
          </a:blip>
          <a:stretch>
            <a:fillRect/>
          </a:stretch>
        </p:blipFill>
        <p:spPr>
          <a:xfrm>
            <a:off x="1359836" y="3768149"/>
            <a:ext cx="6424325" cy="60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5"/>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Rank Of Matrix</a:t>
            </a:r>
            <a:endParaRPr/>
          </a:p>
        </p:txBody>
      </p:sp>
      <p:sp>
        <p:nvSpPr>
          <p:cNvPr id="384" name="Google Shape;384;p35"/>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sp>
        <p:nvSpPr>
          <p:cNvPr id="385" name="Google Shape;385;p35"/>
          <p:cNvSpPr txBox="1"/>
          <p:nvPr/>
        </p:nvSpPr>
        <p:spPr>
          <a:xfrm>
            <a:off x="708600" y="1251775"/>
            <a:ext cx="6975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a:ea typeface="Maven Pro"/>
                <a:cs typeface="Maven Pro"/>
                <a:sym typeface="Maven Pro"/>
              </a:rPr>
              <a:t>Before SVD , we need to know rank of matrix</a:t>
            </a:r>
            <a:endParaRPr sz="1600">
              <a:solidFill>
                <a:schemeClr val="accent6"/>
              </a:solidFill>
              <a:latin typeface="Maven Pro"/>
              <a:ea typeface="Maven Pro"/>
              <a:cs typeface="Maven Pro"/>
              <a:sym typeface="Maven Pro"/>
            </a:endParaRPr>
          </a:p>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a:p>
            <a:pPr indent="0" lvl="0" marL="0" rtl="0" algn="l">
              <a:spcBef>
                <a:spcPts val="0"/>
              </a:spcBef>
              <a:spcAft>
                <a:spcPts val="0"/>
              </a:spcAft>
              <a:buNone/>
            </a:pPr>
            <a:r>
              <a:rPr lang="en" sz="1600">
                <a:solidFill>
                  <a:schemeClr val="accent6"/>
                </a:solidFill>
                <a:latin typeface="Maven Pro"/>
                <a:ea typeface="Maven Pro"/>
                <a:cs typeface="Maven Pro"/>
                <a:sym typeface="Maven Pro"/>
              </a:rPr>
              <a:t>The rank of a matrix is the maximum number of linearly independent row (or column) vectors in the matrix. A vector r is said to be linearly independent of vectors r1 and r2 if it cannot be expressed as a linear combination of r1 and r2.</a:t>
            </a:r>
            <a:endParaRPr sz="1600">
              <a:solidFill>
                <a:schemeClr val="accent6"/>
              </a:solidFill>
              <a:latin typeface="Maven Pro"/>
              <a:ea typeface="Maven Pro"/>
              <a:cs typeface="Maven Pro"/>
              <a:sym typeface="Maven Pro"/>
            </a:endParaRPr>
          </a:p>
        </p:txBody>
      </p:sp>
      <p:pic>
        <p:nvPicPr>
          <p:cNvPr id="386" name="Google Shape;386;p35"/>
          <p:cNvPicPr preferRelativeResize="0"/>
          <p:nvPr/>
        </p:nvPicPr>
        <p:blipFill rotWithShape="1">
          <a:blip r:embed="rId3">
            <a:alphaModFix/>
          </a:blip>
          <a:srcRect b="47247" l="26595" r="49921" t="40300"/>
          <a:stretch/>
        </p:blipFill>
        <p:spPr>
          <a:xfrm>
            <a:off x="2348351" y="3248725"/>
            <a:ext cx="3154576" cy="9404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71"/>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python </a:t>
            </a:r>
            <a:endParaRPr/>
          </a:p>
        </p:txBody>
      </p:sp>
      <p:sp>
        <p:nvSpPr>
          <p:cNvPr id="1524" name="Google Shape;1524;p71"/>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1"/>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1"/>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529" name="Google Shape;1529;p71"/>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0" name="Google Shape;1530;p71"/>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531" name="Google Shape;1531;p71"/>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532" name="Google Shape;1532;p71"/>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71"/>
          <p:cNvGrpSpPr/>
          <p:nvPr/>
        </p:nvGrpSpPr>
        <p:grpSpPr>
          <a:xfrm>
            <a:off x="706038" y="312972"/>
            <a:ext cx="140222" cy="140409"/>
            <a:chOff x="2741000" y="199475"/>
            <a:chExt cx="191953" cy="192210"/>
          </a:xfrm>
        </p:grpSpPr>
        <p:sp>
          <p:nvSpPr>
            <p:cNvPr id="1537" name="Google Shape;1537;p71"/>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71">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txBox="1"/>
          <p:nvPr/>
        </p:nvSpPr>
        <p:spPr>
          <a:xfrm>
            <a:off x="846250" y="1313625"/>
            <a:ext cx="2499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Arimo"/>
                <a:ea typeface="Arimo"/>
                <a:cs typeface="Arimo"/>
                <a:sym typeface="Arimo"/>
              </a:rPr>
              <a:t>When we plot the square of singular values by sum of squares of the all the singular values we see that, ignoring the first few values, most of the information can be retained by first few dimensions.</a:t>
            </a:r>
            <a:endParaRPr sz="1600">
              <a:solidFill>
                <a:schemeClr val="accent6"/>
              </a:solidFill>
              <a:latin typeface="Arimo"/>
              <a:ea typeface="Arimo"/>
              <a:cs typeface="Arimo"/>
              <a:sym typeface="Arimo"/>
            </a:endParaRPr>
          </a:p>
        </p:txBody>
      </p:sp>
      <p:pic>
        <p:nvPicPr>
          <p:cNvPr id="1549" name="Google Shape;1549;p71"/>
          <p:cNvPicPr preferRelativeResize="0"/>
          <p:nvPr/>
        </p:nvPicPr>
        <p:blipFill>
          <a:blip r:embed="rId4">
            <a:alphaModFix/>
          </a:blip>
          <a:stretch>
            <a:fillRect/>
          </a:stretch>
        </p:blipFill>
        <p:spPr>
          <a:xfrm>
            <a:off x="3441563" y="1390613"/>
            <a:ext cx="5120213" cy="26405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2"/>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 python </a:t>
            </a:r>
            <a:endParaRPr/>
          </a:p>
        </p:txBody>
      </p:sp>
      <p:sp>
        <p:nvSpPr>
          <p:cNvPr id="1555" name="Google Shape;1555;p72"/>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2"/>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2"/>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2"/>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0" name="Google Shape;1560;p72"/>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561" name="Google Shape;1561;p72"/>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562" name="Google Shape;1562;p72">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2">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72"/>
          <p:cNvGrpSpPr/>
          <p:nvPr/>
        </p:nvGrpSpPr>
        <p:grpSpPr>
          <a:xfrm>
            <a:off x="706038" y="312972"/>
            <a:ext cx="140222" cy="140409"/>
            <a:chOff x="2741000" y="199475"/>
            <a:chExt cx="191953" cy="192210"/>
          </a:xfrm>
        </p:grpSpPr>
        <p:sp>
          <p:nvSpPr>
            <p:cNvPr id="1565" name="Google Shape;1565;p72"/>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2"/>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2"/>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2"/>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2"/>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2"/>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2"/>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72">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5" name="Google Shape;1575;p72"/>
          <p:cNvPicPr preferRelativeResize="0"/>
          <p:nvPr/>
        </p:nvPicPr>
        <p:blipFill>
          <a:blip r:embed="rId4">
            <a:alphaModFix/>
          </a:blip>
          <a:stretch>
            <a:fillRect/>
          </a:stretch>
        </p:blipFill>
        <p:spPr>
          <a:xfrm>
            <a:off x="991975" y="2187505"/>
            <a:ext cx="6667500" cy="1543050"/>
          </a:xfrm>
          <a:prstGeom prst="rect">
            <a:avLst/>
          </a:prstGeom>
          <a:noFill/>
          <a:ln>
            <a:noFill/>
          </a:ln>
        </p:spPr>
      </p:pic>
      <p:sp>
        <p:nvSpPr>
          <p:cNvPr id="1576" name="Google Shape;1576;p72"/>
          <p:cNvSpPr txBox="1"/>
          <p:nvPr/>
        </p:nvSpPr>
        <p:spPr>
          <a:xfrm>
            <a:off x="855175" y="1309500"/>
            <a:ext cx="73425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Arimo"/>
                <a:ea typeface="Arimo"/>
                <a:cs typeface="Arimo"/>
                <a:sym typeface="Arimo"/>
              </a:rPr>
              <a:t>Let’s try to reconstruct the original matrix by first 28 values and try to find the residual.</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a:p>
            <a:pPr indent="0" lvl="0" marL="0" rtl="0" algn="l">
              <a:spcBef>
                <a:spcPts val="0"/>
              </a:spcBef>
              <a:spcAft>
                <a:spcPts val="0"/>
              </a:spcAft>
              <a:buNone/>
            </a:pPr>
            <a:r>
              <a:rPr lang="en" sz="1700">
                <a:solidFill>
                  <a:schemeClr val="accent6"/>
                </a:solidFill>
                <a:latin typeface="Arimo"/>
                <a:ea typeface="Arimo"/>
                <a:cs typeface="Arimo"/>
                <a:sym typeface="Arimo"/>
              </a:rPr>
              <a:t>The median absolute deviation of the reconstructed value is pretty low considering the reduction in number of dimensions.</a:t>
            </a:r>
            <a:endParaRPr sz="1700">
              <a:solidFill>
                <a:schemeClr val="accent6"/>
              </a:solidFill>
              <a:latin typeface="Arimo"/>
              <a:ea typeface="Arimo"/>
              <a:cs typeface="Arimo"/>
              <a:sym typeface="Arimo"/>
            </a:endParaRPr>
          </a:p>
          <a:p>
            <a:pPr indent="0" lvl="0" marL="0" rtl="0" algn="l">
              <a:spcBef>
                <a:spcPts val="0"/>
              </a:spcBef>
              <a:spcAft>
                <a:spcPts val="0"/>
              </a:spcAft>
              <a:buNone/>
            </a:pPr>
            <a:r>
              <a:t/>
            </a:r>
            <a:endParaRPr sz="1700">
              <a:solidFill>
                <a:schemeClr val="accent6"/>
              </a:solidFill>
              <a:latin typeface="Arimo"/>
              <a:ea typeface="Arimo"/>
              <a:cs typeface="Arimo"/>
              <a:sym typeface="Arim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73"/>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 </a:t>
            </a:r>
            <a:endParaRPr/>
          </a:p>
        </p:txBody>
      </p:sp>
      <p:sp>
        <p:nvSpPr>
          <p:cNvPr id="1582" name="Google Shape;1582;p73"/>
          <p:cNvSpPr/>
          <p:nvPr/>
        </p:nvSpPr>
        <p:spPr>
          <a:xfrm>
            <a:off x="5838413" y="8302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3"/>
          <p:cNvSpPr/>
          <p:nvPr/>
        </p:nvSpPr>
        <p:spPr>
          <a:xfrm>
            <a:off x="7786413" y="41099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3"/>
          <p:cNvSpPr/>
          <p:nvPr/>
        </p:nvSpPr>
        <p:spPr>
          <a:xfrm rot="-1685758">
            <a:off x="8122953" y="433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3"/>
          <p:cNvSpPr/>
          <p:nvPr/>
        </p:nvSpPr>
        <p:spPr>
          <a:xfrm>
            <a:off x="7572988" y="100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3"/>
          <p:cNvSpPr/>
          <p:nvPr/>
        </p:nvSpPr>
        <p:spPr>
          <a:xfrm>
            <a:off x="8181374" y="927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73"/>
          <p:cNvGrpSpPr/>
          <p:nvPr/>
        </p:nvGrpSpPr>
        <p:grpSpPr>
          <a:xfrm>
            <a:off x="6692735" y="694927"/>
            <a:ext cx="695830" cy="243805"/>
            <a:chOff x="2271950" y="2722775"/>
            <a:chExt cx="575875" cy="201775"/>
          </a:xfrm>
        </p:grpSpPr>
        <p:sp>
          <p:nvSpPr>
            <p:cNvPr id="1588" name="Google Shape;1588;p73"/>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3"/>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3"/>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3"/>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3"/>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3" name="Google Shape;1593;p73"/>
          <p:cNvSpPr/>
          <p:nvPr/>
        </p:nvSpPr>
        <p:spPr>
          <a:xfrm>
            <a:off x="8289451" y="38799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3"/>
          <p:cNvSpPr/>
          <p:nvPr/>
        </p:nvSpPr>
        <p:spPr>
          <a:xfrm>
            <a:off x="7215613" y="41755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3"/>
          <p:cNvSpPr/>
          <p:nvPr/>
        </p:nvSpPr>
        <p:spPr>
          <a:xfrm rot="-1685758">
            <a:off x="6382628" y="10851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3">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3">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8" name="Google Shape;1598;p73"/>
          <p:cNvGrpSpPr/>
          <p:nvPr/>
        </p:nvGrpSpPr>
        <p:grpSpPr>
          <a:xfrm>
            <a:off x="706038" y="312972"/>
            <a:ext cx="140222" cy="140409"/>
            <a:chOff x="2741000" y="199475"/>
            <a:chExt cx="191953" cy="192210"/>
          </a:xfrm>
        </p:grpSpPr>
        <p:sp>
          <p:nvSpPr>
            <p:cNvPr id="1599" name="Google Shape;1599;p73"/>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3"/>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3"/>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3"/>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3"/>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3"/>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3"/>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3"/>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3"/>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73">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3"/>
          <p:cNvSpPr txBox="1"/>
          <p:nvPr/>
        </p:nvSpPr>
        <p:spPr>
          <a:xfrm>
            <a:off x="746525" y="1487275"/>
            <a:ext cx="70989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It’s very efficient (via Lanczos algorithm or similar it can be applied to really big matrices).</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The basis is hierarchical, ordered by relevance.</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It tends to perform quite well for most data sets.</a:t>
            </a:r>
            <a:endParaRPr sz="1900">
              <a:solidFill>
                <a:schemeClr val="accent6"/>
              </a:solidFill>
              <a:latin typeface="Arimo Medium"/>
              <a:ea typeface="Arimo Medium"/>
              <a:cs typeface="Arimo Medium"/>
              <a:sym typeface="Arimo Medium"/>
            </a:endParaRPr>
          </a:p>
          <a:p>
            <a:pPr indent="0" lvl="0" marL="0" rtl="0" algn="l">
              <a:spcBef>
                <a:spcPts val="0"/>
              </a:spcBef>
              <a:spcAft>
                <a:spcPts val="0"/>
              </a:spcAft>
              <a:buNone/>
            </a:pPr>
            <a:r>
              <a:t/>
            </a:r>
            <a:endParaRPr sz="1900">
              <a:solidFill>
                <a:schemeClr val="accent6"/>
              </a:solidFill>
              <a:latin typeface="Arimo Medium"/>
              <a:ea typeface="Arimo Medium"/>
              <a:cs typeface="Arimo Medium"/>
              <a:sym typeface="Arimo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74"/>
          <p:cNvSpPr txBox="1"/>
          <p:nvPr>
            <p:ph idx="8"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t>
            </a:r>
            <a:r>
              <a:rPr lang="en"/>
              <a:t>Advantage </a:t>
            </a:r>
            <a:endParaRPr/>
          </a:p>
        </p:txBody>
      </p:sp>
      <p:sp>
        <p:nvSpPr>
          <p:cNvPr id="1615" name="Google Shape;1615;p74"/>
          <p:cNvSpPr/>
          <p:nvPr/>
        </p:nvSpPr>
        <p:spPr>
          <a:xfrm>
            <a:off x="5838413" y="8302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4"/>
          <p:cNvSpPr/>
          <p:nvPr/>
        </p:nvSpPr>
        <p:spPr>
          <a:xfrm>
            <a:off x="7786413" y="4109997"/>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4"/>
          <p:cNvSpPr/>
          <p:nvPr/>
        </p:nvSpPr>
        <p:spPr>
          <a:xfrm rot="-1685758">
            <a:off x="8122953" y="43338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4"/>
          <p:cNvSpPr/>
          <p:nvPr/>
        </p:nvSpPr>
        <p:spPr>
          <a:xfrm>
            <a:off x="7572988" y="10078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4"/>
          <p:cNvSpPr/>
          <p:nvPr/>
        </p:nvSpPr>
        <p:spPr>
          <a:xfrm>
            <a:off x="8181374" y="9270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74"/>
          <p:cNvGrpSpPr/>
          <p:nvPr/>
        </p:nvGrpSpPr>
        <p:grpSpPr>
          <a:xfrm>
            <a:off x="6692735" y="694927"/>
            <a:ext cx="695830" cy="243805"/>
            <a:chOff x="2271950" y="2722775"/>
            <a:chExt cx="575875" cy="201775"/>
          </a:xfrm>
        </p:grpSpPr>
        <p:sp>
          <p:nvSpPr>
            <p:cNvPr id="1621" name="Google Shape;1621;p74"/>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4"/>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4"/>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4"/>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4"/>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74"/>
          <p:cNvSpPr/>
          <p:nvPr/>
        </p:nvSpPr>
        <p:spPr>
          <a:xfrm>
            <a:off x="8289451" y="3879968"/>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4"/>
          <p:cNvSpPr/>
          <p:nvPr/>
        </p:nvSpPr>
        <p:spPr>
          <a:xfrm>
            <a:off x="7215613" y="4175500"/>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4"/>
          <p:cNvSpPr/>
          <p:nvPr/>
        </p:nvSpPr>
        <p:spPr>
          <a:xfrm rot="-1685758">
            <a:off x="6382628" y="10851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4">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4">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74"/>
          <p:cNvGrpSpPr/>
          <p:nvPr/>
        </p:nvGrpSpPr>
        <p:grpSpPr>
          <a:xfrm>
            <a:off x="706038" y="312972"/>
            <a:ext cx="140222" cy="140409"/>
            <a:chOff x="2741000" y="199475"/>
            <a:chExt cx="191953" cy="192210"/>
          </a:xfrm>
        </p:grpSpPr>
        <p:sp>
          <p:nvSpPr>
            <p:cNvPr id="1632" name="Google Shape;1632;p74"/>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4"/>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4"/>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4"/>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4"/>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4"/>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4"/>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4"/>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4"/>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74">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4"/>
          <p:cNvSpPr txBox="1"/>
          <p:nvPr/>
        </p:nvSpPr>
        <p:spPr>
          <a:xfrm>
            <a:off x="746525" y="1487275"/>
            <a:ext cx="76071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If the data is strongly non-linear it may not work so well.</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Results are not always the best for visualization.</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It is difficult to interpret.</a:t>
            </a:r>
            <a:endParaRPr sz="1900">
              <a:solidFill>
                <a:schemeClr val="accent6"/>
              </a:solidFill>
              <a:latin typeface="Arimo Medium"/>
              <a:ea typeface="Arimo Medium"/>
              <a:cs typeface="Arimo Medium"/>
              <a:sym typeface="Arimo Medium"/>
            </a:endParaRPr>
          </a:p>
          <a:p>
            <a:pPr indent="-349250" lvl="0" marL="457200" rtl="0" algn="l">
              <a:spcBef>
                <a:spcPts val="0"/>
              </a:spcBef>
              <a:spcAft>
                <a:spcPts val="0"/>
              </a:spcAft>
              <a:buClr>
                <a:schemeClr val="accent6"/>
              </a:buClr>
              <a:buSzPts val="1900"/>
              <a:buFont typeface="Arimo Medium"/>
              <a:buChar char="●"/>
            </a:pPr>
            <a:r>
              <a:rPr lang="en" sz="1900">
                <a:solidFill>
                  <a:schemeClr val="accent6"/>
                </a:solidFill>
                <a:latin typeface="Arimo Medium"/>
                <a:ea typeface="Arimo Medium"/>
                <a:cs typeface="Arimo Medium"/>
                <a:sym typeface="Arimo Medium"/>
              </a:rPr>
              <a:t>Strongly focused in variance, sometimes there’s not a direct relationship between variance and predictive power so it can discard useful information.</a:t>
            </a:r>
            <a:endParaRPr sz="1900">
              <a:solidFill>
                <a:schemeClr val="accent6"/>
              </a:solidFill>
              <a:latin typeface="Arimo Medium"/>
              <a:ea typeface="Arimo Medium"/>
              <a:cs typeface="Arimo Medium"/>
              <a:sym typeface="Arimo Medium"/>
            </a:endParaRPr>
          </a:p>
          <a:p>
            <a:pPr indent="0" lvl="0" marL="0" rtl="0" algn="l">
              <a:spcBef>
                <a:spcPts val="0"/>
              </a:spcBef>
              <a:spcAft>
                <a:spcPts val="0"/>
              </a:spcAft>
              <a:buNone/>
            </a:pPr>
            <a:r>
              <a:t/>
            </a:r>
            <a:endParaRPr sz="1900">
              <a:solidFill>
                <a:schemeClr val="accent6"/>
              </a:solidFill>
              <a:latin typeface="Arimo Medium"/>
              <a:ea typeface="Arimo Medium"/>
              <a:cs typeface="Arimo Medium"/>
              <a:sym typeface="Arim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75"/>
          <p:cNvSpPr txBox="1"/>
          <p:nvPr>
            <p:ph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a:t>
            </a:r>
            <a:endParaRPr/>
          </a:p>
        </p:txBody>
      </p:sp>
      <p:sp>
        <p:nvSpPr>
          <p:cNvPr id="1648" name="Google Shape;1648;p75">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5">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75"/>
          <p:cNvGrpSpPr/>
          <p:nvPr/>
        </p:nvGrpSpPr>
        <p:grpSpPr>
          <a:xfrm>
            <a:off x="706038" y="312972"/>
            <a:ext cx="140222" cy="140409"/>
            <a:chOff x="2741000" y="199475"/>
            <a:chExt cx="191953" cy="192210"/>
          </a:xfrm>
        </p:grpSpPr>
        <p:sp>
          <p:nvSpPr>
            <p:cNvPr id="1651" name="Google Shape;1651;p75"/>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5"/>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5"/>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5"/>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5"/>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5"/>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5"/>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5"/>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5"/>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75">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
          <p:cNvSpPr/>
          <p:nvPr/>
        </p:nvSpPr>
        <p:spPr>
          <a:xfrm>
            <a:off x="7234875" y="70457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75"/>
          <p:cNvGrpSpPr/>
          <p:nvPr/>
        </p:nvGrpSpPr>
        <p:grpSpPr>
          <a:xfrm>
            <a:off x="7741747" y="734402"/>
            <a:ext cx="695830" cy="243805"/>
            <a:chOff x="2271950" y="2722775"/>
            <a:chExt cx="575875" cy="201775"/>
          </a:xfrm>
        </p:grpSpPr>
        <p:sp>
          <p:nvSpPr>
            <p:cNvPr id="1663" name="Google Shape;1663;p75"/>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5"/>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5"/>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5"/>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5"/>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8" name="Google Shape;1668;p75"/>
          <p:cNvSpPr/>
          <p:nvPr/>
        </p:nvSpPr>
        <p:spPr>
          <a:xfrm>
            <a:off x="6605838" y="97818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5"/>
          <p:cNvSpPr/>
          <p:nvPr/>
        </p:nvSpPr>
        <p:spPr>
          <a:xfrm>
            <a:off x="5830601" y="705455"/>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5"/>
          <p:cNvSpPr/>
          <p:nvPr/>
        </p:nvSpPr>
        <p:spPr>
          <a:xfrm rot="-1685758">
            <a:off x="8444007" y="1299397"/>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5"/>
          <p:cNvSpPr txBox="1"/>
          <p:nvPr/>
        </p:nvSpPr>
        <p:spPr>
          <a:xfrm>
            <a:off x="847350" y="1222775"/>
            <a:ext cx="7449300" cy="37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chemeClr val="accent6"/>
                </a:solidFill>
                <a:latin typeface="Arimo Medium"/>
                <a:ea typeface="Arimo Medium"/>
                <a:cs typeface="Arimo Medium"/>
                <a:sym typeface="Arimo Medium"/>
              </a:rPr>
              <a:t>“SVD is not used to normalize the data, but to get rid of redundant data, that is, for dimensionality reduction. For example, if you have two variables, one is humidity index and another one is probability of rain, then their correlation is so high, that the second one does not contribute with any additional information useful for a classification or regression task. The eigenvalues in SVD help you determine what variables are most informative, and which ones you can do without.</a:t>
            </a:r>
            <a:endParaRPr sz="1550">
              <a:solidFill>
                <a:schemeClr val="accent6"/>
              </a:solidFill>
              <a:latin typeface="Arimo Medium"/>
              <a:ea typeface="Arimo Medium"/>
              <a:cs typeface="Arimo Medium"/>
              <a:sym typeface="Arimo Medium"/>
            </a:endParaRPr>
          </a:p>
          <a:p>
            <a:pPr indent="0" lvl="0" marL="0" rtl="0" algn="l">
              <a:spcBef>
                <a:spcPts val="0"/>
              </a:spcBef>
              <a:spcAft>
                <a:spcPts val="0"/>
              </a:spcAft>
              <a:buNone/>
            </a:pPr>
            <a:r>
              <a:t/>
            </a:r>
            <a:endParaRPr sz="1550">
              <a:solidFill>
                <a:schemeClr val="accent6"/>
              </a:solidFill>
              <a:latin typeface="Arimo Medium"/>
              <a:ea typeface="Arimo Medium"/>
              <a:cs typeface="Arimo Medium"/>
              <a:sym typeface="Arimo Medium"/>
            </a:endParaRPr>
          </a:p>
          <a:p>
            <a:pPr indent="0" lvl="0" marL="0" rtl="0" algn="l">
              <a:spcBef>
                <a:spcPts val="0"/>
              </a:spcBef>
              <a:spcAft>
                <a:spcPts val="0"/>
              </a:spcAft>
              <a:buNone/>
            </a:pPr>
            <a:r>
              <a:rPr lang="en" sz="1550">
                <a:solidFill>
                  <a:schemeClr val="accent6"/>
                </a:solidFill>
                <a:latin typeface="Arimo Medium"/>
                <a:ea typeface="Arimo Medium"/>
                <a:cs typeface="Arimo Medium"/>
                <a:sym typeface="Arimo Medium"/>
              </a:rPr>
              <a:t>The way it works is simple. You perform SVD over your training data (call it matrix A), to obtain U, S and V*. Then set to zero all values of S less than a certain arbitrary threshold call this new matrix S'. Then obtain A' = US'V* and use A' as your new training data. Some of your features are now set to zero and can be removed, sometimes without any performance penalty (depending on your data and the threshold chosen). This is called k-truncated SVD.”</a:t>
            </a:r>
            <a:endParaRPr sz="1550">
              <a:solidFill>
                <a:schemeClr val="accent6"/>
              </a:solidFill>
              <a:latin typeface="Arimo Medium"/>
              <a:ea typeface="Arimo Medium"/>
              <a:cs typeface="Arimo Medium"/>
              <a:sym typeface="Arimo Medium"/>
            </a:endParaRPr>
          </a:p>
          <a:p>
            <a:pPr indent="0" lvl="0" marL="0" rtl="0" algn="l">
              <a:spcBef>
                <a:spcPts val="0"/>
              </a:spcBef>
              <a:spcAft>
                <a:spcPts val="0"/>
              </a:spcAft>
              <a:buNone/>
            </a:pPr>
            <a:r>
              <a:t/>
            </a:r>
            <a:endParaRPr sz="1550">
              <a:solidFill>
                <a:schemeClr val="accent6"/>
              </a:solidFill>
              <a:latin typeface="Arimo Medium"/>
              <a:ea typeface="Arimo Medium"/>
              <a:cs typeface="Arimo Medium"/>
              <a:sym typeface="Arim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76"/>
          <p:cNvSpPr/>
          <p:nvPr/>
        </p:nvSpPr>
        <p:spPr>
          <a:xfrm>
            <a:off x="4134250" y="1507875"/>
            <a:ext cx="4063500" cy="1717200"/>
          </a:xfrm>
          <a:prstGeom prst="roundRect">
            <a:avLst>
              <a:gd fmla="val 50000" name="adj"/>
            </a:avLst>
          </a:pr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7" name="Google Shape;1677;p76"/>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1678" name="Google Shape;1678;p76"/>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1679" name="Google Shape;1679;p76"/>
          <p:cNvSpPr txBox="1"/>
          <p:nvPr/>
        </p:nvSpPr>
        <p:spPr>
          <a:xfrm>
            <a:off x="7062300" y="212749"/>
            <a:ext cx="1367400" cy="3009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1680" name="Google Shape;1680;p76"/>
          <p:cNvSpPr/>
          <p:nvPr/>
        </p:nvSpPr>
        <p:spPr>
          <a:xfrm flipH="1">
            <a:off x="4366301" y="1108649"/>
            <a:ext cx="107827" cy="108460"/>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6"/>
          <p:cNvSpPr/>
          <p:nvPr/>
        </p:nvSpPr>
        <p:spPr>
          <a:xfrm flipH="1">
            <a:off x="5457008" y="866903"/>
            <a:ext cx="80847" cy="80847"/>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76"/>
          <p:cNvGrpSpPr/>
          <p:nvPr/>
        </p:nvGrpSpPr>
        <p:grpSpPr>
          <a:xfrm>
            <a:off x="706040" y="883365"/>
            <a:ext cx="3660264" cy="3454307"/>
            <a:chOff x="706040" y="883365"/>
            <a:chExt cx="3660264" cy="3454307"/>
          </a:xfrm>
        </p:grpSpPr>
        <p:sp>
          <p:nvSpPr>
            <p:cNvPr id="1683" name="Google Shape;1683;p76"/>
            <p:cNvSpPr/>
            <p:nvPr/>
          </p:nvSpPr>
          <p:spPr>
            <a:xfrm>
              <a:off x="2305683" y="1221248"/>
              <a:ext cx="517858" cy="49154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76"/>
            <p:cNvGrpSpPr/>
            <p:nvPr/>
          </p:nvGrpSpPr>
          <p:grpSpPr>
            <a:xfrm flipH="1">
              <a:off x="3131991" y="2597216"/>
              <a:ext cx="858975" cy="300968"/>
              <a:chOff x="2271950" y="2722775"/>
              <a:chExt cx="575875" cy="201775"/>
            </a:xfrm>
          </p:grpSpPr>
          <p:sp>
            <p:nvSpPr>
              <p:cNvPr id="1685" name="Google Shape;1685;p7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0" name="Google Shape;1690;p76"/>
            <p:cNvGrpSpPr/>
            <p:nvPr/>
          </p:nvGrpSpPr>
          <p:grpSpPr>
            <a:xfrm>
              <a:off x="1142462" y="1564560"/>
              <a:ext cx="2338579" cy="2014768"/>
              <a:chOff x="4546896" y="1377977"/>
              <a:chExt cx="2655063" cy="2287430"/>
            </a:xfrm>
          </p:grpSpPr>
          <p:sp>
            <p:nvSpPr>
              <p:cNvPr id="1691" name="Google Shape;1691;p76"/>
              <p:cNvSpPr/>
              <p:nvPr/>
            </p:nvSpPr>
            <p:spPr>
              <a:xfrm>
                <a:off x="4566233" y="1677948"/>
                <a:ext cx="2635726" cy="1987458"/>
              </a:xfrm>
              <a:custGeom>
                <a:rect b="b" l="l" r="r" t="t"/>
                <a:pathLst>
                  <a:path extrusionOk="0"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6"/>
              <p:cNvSpPr/>
              <p:nvPr/>
            </p:nvSpPr>
            <p:spPr>
              <a:xfrm>
                <a:off x="4557217" y="1643729"/>
                <a:ext cx="2635726" cy="1986843"/>
              </a:xfrm>
              <a:custGeom>
                <a:rect b="b" l="l" r="r" t="t"/>
                <a:pathLst>
                  <a:path extrusionOk="0"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5687360" y="1576666"/>
                <a:ext cx="1403029" cy="1693288"/>
              </a:xfrm>
              <a:custGeom>
                <a:rect b="b" l="l" r="r" t="t"/>
                <a:pathLst>
                  <a:path extrusionOk="0" h="46763" w="38747">
                    <a:moveTo>
                      <a:pt x="1" y="7839"/>
                    </a:moveTo>
                    <a:lnTo>
                      <a:pt x="9977" y="46763"/>
                    </a:lnTo>
                    <a:cubicBezTo>
                      <a:pt x="24086" y="38907"/>
                      <a:pt x="38747" y="39388"/>
                      <a:pt x="38747" y="39388"/>
                    </a:cubicBezTo>
                    <a:lnTo>
                      <a:pt x="38604" y="33420"/>
                    </a:lnTo>
                    <a:lnTo>
                      <a:pt x="30071" y="143"/>
                    </a:lnTo>
                    <a:cubicBezTo>
                      <a:pt x="30071" y="143"/>
                      <a:pt x="14110" y="0"/>
                      <a:pt x="1" y="783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4546896" y="1377977"/>
                <a:ext cx="2540240" cy="1972612"/>
              </a:xfrm>
              <a:custGeom>
                <a:rect b="b" l="l" r="r" t="t"/>
                <a:pathLst>
                  <a:path extrusionOk="0"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4546896" y="1641810"/>
                <a:ext cx="1450754" cy="1708786"/>
              </a:xfrm>
              <a:custGeom>
                <a:rect b="b" l="l" r="r" t="t"/>
                <a:pathLst>
                  <a:path extrusionOk="0"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6"/>
              <p:cNvSpPr/>
              <p:nvPr/>
            </p:nvSpPr>
            <p:spPr>
              <a:xfrm>
                <a:off x="4566233" y="1677948"/>
                <a:ext cx="2635726" cy="1987458"/>
              </a:xfrm>
              <a:custGeom>
                <a:rect b="b" l="l" r="r" t="t"/>
                <a:pathLst>
                  <a:path extrusionOk="0" fill="none" h="54887" w="72790">
                    <a:moveTo>
                      <a:pt x="0" y="14163"/>
                    </a:moveTo>
                    <a:lnTo>
                      <a:pt x="8658" y="47956"/>
                    </a:lnTo>
                    <a:lnTo>
                      <a:pt x="10653" y="54886"/>
                    </a:lnTo>
                    <a:cubicBezTo>
                      <a:pt x="10653" y="54886"/>
                      <a:pt x="26312" y="46638"/>
                      <a:pt x="41722" y="46923"/>
                    </a:cubicBezTo>
                    <a:cubicBezTo>
                      <a:pt x="57024" y="38764"/>
                      <a:pt x="72790" y="38942"/>
                      <a:pt x="72790" y="38942"/>
                    </a:cubicBezTo>
                    <a:lnTo>
                      <a:pt x="71240" y="33295"/>
                    </a:lnTo>
                    <a:lnTo>
                      <a:pt x="62707" y="0"/>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6"/>
              <p:cNvSpPr/>
              <p:nvPr/>
            </p:nvSpPr>
            <p:spPr>
              <a:xfrm>
                <a:off x="4557217" y="1643729"/>
                <a:ext cx="2635726" cy="1986843"/>
              </a:xfrm>
              <a:custGeom>
                <a:rect b="b" l="l" r="r" t="t"/>
                <a:pathLst>
                  <a:path extrusionOk="0" fill="none" h="54870" w="72790">
                    <a:moveTo>
                      <a:pt x="1105" y="13682"/>
                    </a:moveTo>
                    <a:cubicBezTo>
                      <a:pt x="659" y="13860"/>
                      <a:pt x="0" y="14163"/>
                      <a:pt x="0" y="14163"/>
                    </a:cubicBezTo>
                    <a:lnTo>
                      <a:pt x="8658" y="47957"/>
                    </a:lnTo>
                    <a:lnTo>
                      <a:pt x="10653" y="54869"/>
                    </a:lnTo>
                    <a:cubicBezTo>
                      <a:pt x="10653" y="54869"/>
                      <a:pt x="26312" y="46639"/>
                      <a:pt x="41721" y="46906"/>
                    </a:cubicBezTo>
                    <a:cubicBezTo>
                      <a:pt x="57024" y="38765"/>
                      <a:pt x="72789" y="38943"/>
                      <a:pt x="72789" y="38943"/>
                    </a:cubicBezTo>
                    <a:lnTo>
                      <a:pt x="71240" y="33278"/>
                    </a:lnTo>
                    <a:lnTo>
                      <a:pt x="62707" y="1"/>
                    </a:lnTo>
                    <a:cubicBezTo>
                      <a:pt x="62707" y="1"/>
                      <a:pt x="62297" y="1"/>
                      <a:pt x="61549" y="19"/>
                    </a:cubicBez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4597845" y="1581808"/>
                <a:ext cx="2492515" cy="1955195"/>
              </a:xfrm>
              <a:custGeom>
                <a:rect b="b" l="l" r="r" t="t"/>
                <a:pathLst>
                  <a:path extrusionOk="0" fill="none" h="53996" w="68835">
                    <a:moveTo>
                      <a:pt x="0" y="15410"/>
                    </a:moveTo>
                    <a:lnTo>
                      <a:pt x="8658" y="49204"/>
                    </a:lnTo>
                    <a:lnTo>
                      <a:pt x="11277" y="53996"/>
                    </a:lnTo>
                    <a:cubicBezTo>
                      <a:pt x="11277" y="53996"/>
                      <a:pt x="25706" y="46069"/>
                      <a:pt x="40065" y="46621"/>
                    </a:cubicBezTo>
                    <a:cubicBezTo>
                      <a:pt x="54174" y="38765"/>
                      <a:pt x="68835" y="39246"/>
                      <a:pt x="68835" y="39246"/>
                    </a:cubicBezTo>
                    <a:lnTo>
                      <a:pt x="68692" y="33278"/>
                    </a:lnTo>
                    <a:lnTo>
                      <a:pt x="60159" y="1"/>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4546896" y="1377977"/>
                <a:ext cx="2540240" cy="1972612"/>
              </a:xfrm>
              <a:custGeom>
                <a:rect b="b" l="l" r="r" t="t"/>
                <a:pathLst>
                  <a:path extrusionOk="0" fill="none" h="54477" w="70153">
                    <a:moveTo>
                      <a:pt x="60159" y="125"/>
                    </a:moveTo>
                    <a:cubicBezTo>
                      <a:pt x="60159" y="125"/>
                      <a:pt x="44197" y="0"/>
                      <a:pt x="30088" y="7839"/>
                    </a:cubicBezTo>
                    <a:cubicBezTo>
                      <a:pt x="15730" y="7287"/>
                      <a:pt x="0" y="15552"/>
                      <a:pt x="0" y="15552"/>
                    </a:cubicBezTo>
                    <a:lnTo>
                      <a:pt x="9976" y="54477"/>
                    </a:lnTo>
                    <a:cubicBezTo>
                      <a:pt x="9976" y="54477"/>
                      <a:pt x="25706" y="46211"/>
                      <a:pt x="40064" y="46763"/>
                    </a:cubicBezTo>
                    <a:cubicBezTo>
                      <a:pt x="54173" y="38907"/>
                      <a:pt x="70153" y="39049"/>
                      <a:pt x="70153" y="3904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6"/>
              <p:cNvSpPr/>
              <p:nvPr/>
            </p:nvSpPr>
            <p:spPr>
              <a:xfrm>
                <a:off x="4546896" y="1641810"/>
                <a:ext cx="1450754" cy="1708786"/>
              </a:xfrm>
              <a:custGeom>
                <a:rect b="b" l="l" r="r" t="t"/>
                <a:pathLst>
                  <a:path extrusionOk="0" fill="none" h="47191" w="40065">
                    <a:moveTo>
                      <a:pt x="0" y="8266"/>
                    </a:moveTo>
                    <a:lnTo>
                      <a:pt x="9976" y="47191"/>
                    </a:lnTo>
                    <a:cubicBezTo>
                      <a:pt x="9976" y="47191"/>
                      <a:pt x="25706" y="38925"/>
                      <a:pt x="40064" y="39477"/>
                    </a:cubicBezTo>
                    <a:lnTo>
                      <a:pt x="30088" y="553"/>
                    </a:lnTo>
                    <a:cubicBezTo>
                      <a:pt x="15730" y="1"/>
                      <a:pt x="0" y="8266"/>
                      <a:pt x="0" y="826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6"/>
              <p:cNvSpPr/>
              <p:nvPr/>
            </p:nvSpPr>
            <p:spPr>
              <a:xfrm>
                <a:off x="5595782" y="1661146"/>
                <a:ext cx="40012" cy="688"/>
              </a:xfrm>
              <a:custGeom>
                <a:rect b="b" l="l" r="r" t="t"/>
                <a:pathLst>
                  <a:path extrusionOk="0" h="19" w="1105">
                    <a:moveTo>
                      <a:pt x="0" y="1"/>
                    </a:moveTo>
                    <a:cubicBezTo>
                      <a:pt x="356" y="1"/>
                      <a:pt x="748" y="19"/>
                      <a:pt x="1105" y="19"/>
                    </a:cubicBezTo>
                    <a:cubicBezTo>
                      <a:pt x="748" y="19"/>
                      <a:pt x="374" y="1"/>
                      <a:pt x="0" y="1"/>
                    </a:cubicBez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5593175" y="1661146"/>
                <a:ext cx="36" cy="36"/>
              </a:xfrm>
              <a:custGeom>
                <a:rect b="b" l="l" r="r" t="t"/>
                <a:pathLst>
                  <a:path extrusionOk="0" h="1" w="1">
                    <a:moveTo>
                      <a:pt x="1" y="1"/>
                    </a:moveTo>
                    <a:close/>
                  </a:path>
                </a:pathLst>
              </a:custGeom>
              <a:gradFill>
                <a:gsLst>
                  <a:gs pos="0">
                    <a:schemeClr val="dk2"/>
                  </a:gs>
                  <a:gs pos="100000">
                    <a:schemeClr val="lt1"/>
                  </a:gs>
                </a:gsLst>
                <a:lin ang="8099331"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6"/>
              <p:cNvSpPr/>
              <p:nvPr/>
            </p:nvSpPr>
            <p:spPr>
              <a:xfrm>
                <a:off x="4971977" y="3106145"/>
                <a:ext cx="988931" cy="282547"/>
              </a:xfrm>
              <a:custGeom>
                <a:rect b="b" l="l" r="r" t="t"/>
                <a:pathLst>
                  <a:path extrusionOk="0" fill="none" h="7803" w="27311">
                    <a:moveTo>
                      <a:pt x="27310" y="392"/>
                    </a:moveTo>
                    <a:cubicBezTo>
                      <a:pt x="27310" y="392"/>
                      <a:pt x="15250"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6"/>
              <p:cNvSpPr/>
              <p:nvPr/>
            </p:nvSpPr>
            <p:spPr>
              <a:xfrm>
                <a:off x="4988742" y="3147425"/>
                <a:ext cx="988931" cy="282547"/>
              </a:xfrm>
              <a:custGeom>
                <a:rect b="b" l="l" r="r" t="t"/>
                <a:pathLst>
                  <a:path extrusionOk="0" fill="none" h="7803" w="27311">
                    <a:moveTo>
                      <a:pt x="27310" y="392"/>
                    </a:moveTo>
                    <a:cubicBezTo>
                      <a:pt x="27310" y="392"/>
                      <a:pt x="15268" y="0"/>
                      <a:pt x="1"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5008115" y="3190625"/>
                <a:ext cx="988895" cy="282583"/>
              </a:xfrm>
              <a:custGeom>
                <a:rect b="b" l="l" r="r" t="t"/>
                <a:pathLst>
                  <a:path extrusionOk="0" fill="none" h="7804" w="27310">
                    <a:moveTo>
                      <a:pt x="27310" y="410"/>
                    </a:moveTo>
                    <a:cubicBezTo>
                      <a:pt x="27310" y="410"/>
                      <a:pt x="15249" y="1"/>
                      <a:pt x="0" y="7803"/>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6"/>
              <p:cNvSpPr/>
              <p:nvPr/>
            </p:nvSpPr>
            <p:spPr>
              <a:xfrm>
                <a:off x="6037628" y="2848106"/>
                <a:ext cx="991502" cy="257417"/>
              </a:xfrm>
              <a:custGeom>
                <a:rect b="b" l="l" r="r" t="t"/>
                <a:pathLst>
                  <a:path extrusionOk="0" fill="none" h="7109" w="27382">
                    <a:moveTo>
                      <a:pt x="1" y="7108"/>
                    </a:moveTo>
                    <a:cubicBezTo>
                      <a:pt x="1" y="7108"/>
                      <a:pt x="10262" y="802"/>
                      <a:pt x="27382"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6042806" y="2892609"/>
                <a:ext cx="992118" cy="257417"/>
              </a:xfrm>
              <a:custGeom>
                <a:rect b="b" l="l" r="r" t="t"/>
                <a:pathLst>
                  <a:path extrusionOk="0" fill="none" h="7109" w="27399">
                    <a:moveTo>
                      <a:pt x="0" y="7108"/>
                    </a:moveTo>
                    <a:cubicBezTo>
                      <a:pt x="0" y="7108"/>
                      <a:pt x="10279" y="802"/>
                      <a:pt x="27399" y="0"/>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6047948" y="2939683"/>
                <a:ext cx="992154" cy="257417"/>
              </a:xfrm>
              <a:custGeom>
                <a:rect b="b" l="l" r="r" t="t"/>
                <a:pathLst>
                  <a:path extrusionOk="0" fill="none" h="7109" w="27400">
                    <a:moveTo>
                      <a:pt x="1" y="7109"/>
                    </a:moveTo>
                    <a:cubicBezTo>
                      <a:pt x="1" y="7109"/>
                      <a:pt x="10262" y="803"/>
                      <a:pt x="27399" y="1"/>
                    </a:cubicBezTo>
                  </a:path>
                </a:pathLst>
              </a:custGeom>
              <a:gradFill>
                <a:gsLst>
                  <a:gs pos="0">
                    <a:schemeClr val="dk2"/>
                  </a:gs>
                  <a:gs pos="100000">
                    <a:schemeClr val="lt1"/>
                  </a:gs>
                </a:gsLst>
                <a:lin ang="8099331" scaled="0"/>
              </a:grad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5997651" y="3070658"/>
                <a:ext cx="50984" cy="199336"/>
              </a:xfrm>
              <a:custGeom>
                <a:rect b="b" l="l" r="r" t="t"/>
                <a:pathLst>
                  <a:path extrusionOk="0" fill="none" h="5505" w="1408">
                    <a:moveTo>
                      <a:pt x="0" y="0"/>
                    </a:moveTo>
                    <a:lnTo>
                      <a:pt x="1408" y="5505"/>
                    </a:lnTo>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4693297" y="1840499"/>
                <a:ext cx="888304" cy="293518"/>
              </a:xfrm>
              <a:custGeom>
                <a:rect b="b" l="l" r="r" t="t"/>
                <a:pathLst>
                  <a:path extrusionOk="0" fill="none" h="8106" w="24532">
                    <a:moveTo>
                      <a:pt x="820" y="8106"/>
                    </a:moveTo>
                    <a:lnTo>
                      <a:pt x="1" y="6289"/>
                    </a:lnTo>
                    <a:cubicBezTo>
                      <a:pt x="10743" y="1443"/>
                      <a:pt x="19899" y="268"/>
                      <a:pt x="24407" y="0"/>
                    </a:cubicBezTo>
                    <a:lnTo>
                      <a:pt x="24531" y="2013"/>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4741675" y="2028869"/>
                <a:ext cx="888304" cy="293518"/>
              </a:xfrm>
              <a:custGeom>
                <a:rect b="b" l="l" r="r" t="t"/>
                <a:pathLst>
                  <a:path extrusionOk="0" fill="none" h="8106" w="24532">
                    <a:moveTo>
                      <a:pt x="820" y="8106"/>
                    </a:moveTo>
                    <a:lnTo>
                      <a:pt x="1" y="6271"/>
                    </a:lnTo>
                    <a:cubicBezTo>
                      <a:pt x="10743" y="1443"/>
                      <a:pt x="19900" y="267"/>
                      <a:pt x="24407" y="0"/>
                    </a:cubicBezTo>
                    <a:lnTo>
                      <a:pt x="24531" y="1995"/>
                    </a:lnTo>
                    <a:cubicBezTo>
                      <a:pt x="20167"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4798454" y="2216586"/>
                <a:ext cx="887652" cy="294170"/>
              </a:xfrm>
              <a:custGeom>
                <a:rect b="b" l="l" r="r" t="t"/>
                <a:pathLst>
                  <a:path extrusionOk="0" fill="none" h="8124" w="24514">
                    <a:moveTo>
                      <a:pt x="820" y="8123"/>
                    </a:moveTo>
                    <a:lnTo>
                      <a:pt x="1" y="6289"/>
                    </a:lnTo>
                    <a:cubicBezTo>
                      <a:pt x="10743" y="1461"/>
                      <a:pt x="19899" y="285"/>
                      <a:pt x="24388" y="0"/>
                    </a:cubicBezTo>
                    <a:lnTo>
                      <a:pt x="24513" y="2013"/>
                    </a:lnTo>
                    <a:cubicBezTo>
                      <a:pt x="20149" y="2280"/>
                      <a:pt x="11259" y="3420"/>
                      <a:pt x="820" y="8123"/>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4849403" y="2413321"/>
                <a:ext cx="887652" cy="293518"/>
              </a:xfrm>
              <a:custGeom>
                <a:rect b="b" l="l" r="r" t="t"/>
                <a:pathLst>
                  <a:path extrusionOk="0" fill="none" h="8106" w="24514">
                    <a:moveTo>
                      <a:pt x="820" y="8106"/>
                    </a:moveTo>
                    <a:lnTo>
                      <a:pt x="1" y="6271"/>
                    </a:lnTo>
                    <a:cubicBezTo>
                      <a:pt x="10743" y="1443"/>
                      <a:pt x="19900" y="268"/>
                      <a:pt x="24389" y="0"/>
                    </a:cubicBezTo>
                    <a:lnTo>
                      <a:pt x="24513" y="1996"/>
                    </a:lnTo>
                    <a:cubicBezTo>
                      <a:pt x="20149" y="2263"/>
                      <a:pt x="11277"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4895209" y="2609439"/>
                <a:ext cx="887652" cy="293518"/>
              </a:xfrm>
              <a:custGeom>
                <a:rect b="b" l="l" r="r" t="t"/>
                <a:pathLst>
                  <a:path extrusionOk="0" fill="none" h="8106" w="24514">
                    <a:moveTo>
                      <a:pt x="820" y="8106"/>
                    </a:moveTo>
                    <a:lnTo>
                      <a:pt x="1" y="6271"/>
                    </a:lnTo>
                    <a:cubicBezTo>
                      <a:pt x="10743" y="1443"/>
                      <a:pt x="19899" y="267"/>
                      <a:pt x="24389" y="0"/>
                    </a:cubicBezTo>
                    <a:lnTo>
                      <a:pt x="24513" y="1995"/>
                    </a:lnTo>
                    <a:cubicBezTo>
                      <a:pt x="20149" y="2262"/>
                      <a:pt x="11259" y="3403"/>
                      <a:pt x="820" y="8106"/>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6"/>
              <p:cNvSpPr/>
              <p:nvPr/>
            </p:nvSpPr>
            <p:spPr>
              <a:xfrm>
                <a:off x="5775099" y="1589557"/>
                <a:ext cx="888919" cy="289680"/>
              </a:xfrm>
              <a:custGeom>
                <a:rect b="b" l="l" r="r" t="t"/>
                <a:pathLst>
                  <a:path extrusionOk="0" fill="none" h="8000" w="24549">
                    <a:moveTo>
                      <a:pt x="802" y="7999"/>
                    </a:moveTo>
                    <a:lnTo>
                      <a:pt x="1" y="6164"/>
                    </a:lnTo>
                    <a:cubicBezTo>
                      <a:pt x="10760" y="1390"/>
                      <a:pt x="19935" y="250"/>
                      <a:pt x="24424" y="1"/>
                    </a:cubicBezTo>
                    <a:lnTo>
                      <a:pt x="24549" y="2014"/>
                    </a:lnTo>
                    <a:cubicBezTo>
                      <a:pt x="20184" y="2245"/>
                      <a:pt x="11295" y="3350"/>
                      <a:pt x="802" y="7999"/>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5822173" y="1778579"/>
                <a:ext cx="888956" cy="288992"/>
              </a:xfrm>
              <a:custGeom>
                <a:rect b="b" l="l" r="r" t="t"/>
                <a:pathLst>
                  <a:path extrusionOk="0" fill="none" h="7981" w="24550">
                    <a:moveTo>
                      <a:pt x="820" y="7981"/>
                    </a:moveTo>
                    <a:lnTo>
                      <a:pt x="1" y="6146"/>
                    </a:lnTo>
                    <a:cubicBezTo>
                      <a:pt x="10779" y="1372"/>
                      <a:pt x="19935" y="232"/>
                      <a:pt x="24442" y="0"/>
                    </a:cubicBezTo>
                    <a:lnTo>
                      <a:pt x="24549" y="1995"/>
                    </a:lnTo>
                    <a:cubicBezTo>
                      <a:pt x="20185" y="2227"/>
                      <a:pt x="11295" y="3331"/>
                      <a:pt x="820" y="7981"/>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5877648" y="1966912"/>
                <a:ext cx="888955" cy="289028"/>
              </a:xfrm>
              <a:custGeom>
                <a:rect b="b" l="l" r="r" t="t"/>
                <a:pathLst>
                  <a:path extrusionOk="0" fill="none" h="7982" w="24550">
                    <a:moveTo>
                      <a:pt x="820" y="7982"/>
                    </a:moveTo>
                    <a:lnTo>
                      <a:pt x="1" y="6147"/>
                    </a:lnTo>
                    <a:cubicBezTo>
                      <a:pt x="10779" y="1373"/>
                      <a:pt x="19935" y="250"/>
                      <a:pt x="24442" y="1"/>
                    </a:cubicBezTo>
                    <a:lnTo>
                      <a:pt x="24549" y="1996"/>
                    </a:lnTo>
                    <a:cubicBezTo>
                      <a:pt x="20185" y="2246"/>
                      <a:pt x="11277" y="3332"/>
                      <a:pt x="820" y="7982"/>
                    </a:cubicBezTo>
                    <a:close/>
                  </a:path>
                </a:pathLst>
              </a:custGeom>
              <a:gradFill>
                <a:gsLst>
                  <a:gs pos="0">
                    <a:schemeClr val="dk2"/>
                  </a:gs>
                  <a:gs pos="100000">
                    <a:schemeClr val="lt1"/>
                  </a:gs>
                </a:gsLst>
                <a:lin ang="8099331" scaled="0"/>
              </a:grad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76"/>
            <p:cNvGrpSpPr/>
            <p:nvPr/>
          </p:nvGrpSpPr>
          <p:grpSpPr>
            <a:xfrm flipH="1">
              <a:off x="706040" y="2032134"/>
              <a:ext cx="1068760" cy="1547196"/>
              <a:chOff x="-1602050" y="2114015"/>
              <a:chExt cx="1213397" cy="1756580"/>
            </a:xfrm>
          </p:grpSpPr>
          <p:sp>
            <p:nvSpPr>
              <p:cNvPr id="1719" name="Google Shape;1719;p76"/>
              <p:cNvSpPr/>
              <p:nvPr/>
            </p:nvSpPr>
            <p:spPr>
              <a:xfrm>
                <a:off x="-1558850" y="2221743"/>
                <a:ext cx="1102450" cy="1102450"/>
              </a:xfrm>
              <a:custGeom>
                <a:rect b="b" l="l" r="r" t="t"/>
                <a:pathLst>
                  <a:path extrusionOk="0" h="30446" w="30446">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805409" y="3226126"/>
                <a:ext cx="163235" cy="217405"/>
              </a:xfrm>
              <a:custGeom>
                <a:rect b="b" l="l" r="r" t="t"/>
                <a:pathLst>
                  <a:path extrusionOk="0" h="6004" w="4508">
                    <a:moveTo>
                      <a:pt x="1" y="1016"/>
                    </a:moveTo>
                    <a:lnTo>
                      <a:pt x="2050" y="1"/>
                    </a:lnTo>
                    <a:lnTo>
                      <a:pt x="4508" y="5006"/>
                    </a:lnTo>
                    <a:lnTo>
                      <a:pt x="2477" y="6004"/>
                    </a:lnTo>
                    <a:close/>
                  </a:path>
                </a:pathLst>
              </a:custGeom>
              <a:gradFill>
                <a:gsLst>
                  <a:gs pos="0">
                    <a:schemeClr val="accent1"/>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780243" y="3350619"/>
                <a:ext cx="382559" cy="519976"/>
              </a:xfrm>
              <a:custGeom>
                <a:rect b="b" l="l" r="r" t="t"/>
                <a:pathLst>
                  <a:path extrusionOk="0" h="14360" w="10565">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1602050" y="2114015"/>
                <a:ext cx="1213397" cy="1281762"/>
              </a:xfrm>
              <a:custGeom>
                <a:rect b="b" l="l" r="r" t="t"/>
                <a:pathLst>
                  <a:path extrusionOk="0" h="35398" w="3351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6"/>
              <p:cNvSpPr/>
              <p:nvPr/>
            </p:nvSpPr>
            <p:spPr>
              <a:xfrm>
                <a:off x="-1131163" y="2548148"/>
                <a:ext cx="221316" cy="221279"/>
              </a:xfrm>
              <a:custGeom>
                <a:rect b="b" l="l" r="r" t="t"/>
                <a:pathLst>
                  <a:path extrusionOk="0" fill="none" h="6111" w="6112">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1259531" y="2811981"/>
                <a:ext cx="476741" cy="120036"/>
              </a:xfrm>
              <a:custGeom>
                <a:rect b="b" l="l" r="r" t="t"/>
                <a:pathLst>
                  <a:path extrusionOk="0" fill="none" h="3315" w="13166">
                    <a:moveTo>
                      <a:pt x="13165" y="3314"/>
                    </a:moveTo>
                    <a:cubicBezTo>
                      <a:pt x="13165" y="1479"/>
                      <a:pt x="11687" y="1"/>
                      <a:pt x="9870" y="1"/>
                    </a:cubicBezTo>
                    <a:lnTo>
                      <a:pt x="3314" y="1"/>
                    </a:lnTo>
                    <a:cubicBezTo>
                      <a:pt x="1497" y="1"/>
                      <a:pt x="18" y="1479"/>
                      <a:pt x="1" y="3314"/>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76"/>
            <p:cNvGrpSpPr/>
            <p:nvPr/>
          </p:nvGrpSpPr>
          <p:grpSpPr>
            <a:xfrm>
              <a:off x="2983957" y="1809058"/>
              <a:ext cx="589240" cy="1525612"/>
              <a:chOff x="1236331" y="557100"/>
              <a:chExt cx="668982" cy="1732076"/>
            </a:xfrm>
          </p:grpSpPr>
          <p:sp>
            <p:nvSpPr>
              <p:cNvPr id="1726" name="Google Shape;1726;p76"/>
              <p:cNvSpPr/>
              <p:nvPr/>
            </p:nvSpPr>
            <p:spPr>
              <a:xfrm>
                <a:off x="1266024" y="562278"/>
                <a:ext cx="619915" cy="1620397"/>
              </a:xfrm>
              <a:custGeom>
                <a:rect b="b" l="l" r="r" t="t"/>
                <a:pathLst>
                  <a:path extrusionOk="0" h="44750" w="17120">
                    <a:moveTo>
                      <a:pt x="16585" y="1764"/>
                    </a:moveTo>
                    <a:cubicBezTo>
                      <a:pt x="17120" y="1336"/>
                      <a:pt x="16959" y="464"/>
                      <a:pt x="16300" y="232"/>
                    </a:cubicBezTo>
                    <a:cubicBezTo>
                      <a:pt x="15659" y="0"/>
                      <a:pt x="15000" y="588"/>
                      <a:pt x="15142" y="1265"/>
                    </a:cubicBezTo>
                    <a:lnTo>
                      <a:pt x="0" y="44233"/>
                    </a:lnTo>
                    <a:lnTo>
                      <a:pt x="1425" y="4475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1236331" y="557100"/>
                <a:ext cx="610899" cy="1599794"/>
              </a:xfrm>
              <a:custGeom>
                <a:rect b="b" l="l" r="r" t="t"/>
                <a:pathLst>
                  <a:path extrusionOk="0" h="44181" w="16871">
                    <a:moveTo>
                      <a:pt x="15339" y="1177"/>
                    </a:moveTo>
                    <a:cubicBezTo>
                      <a:pt x="15570" y="535"/>
                      <a:pt x="16176" y="90"/>
                      <a:pt x="16871" y="90"/>
                    </a:cubicBezTo>
                    <a:lnTo>
                      <a:pt x="16800" y="36"/>
                    </a:lnTo>
                    <a:cubicBezTo>
                      <a:pt x="16069" y="1"/>
                      <a:pt x="15410" y="428"/>
                      <a:pt x="15161" y="1123"/>
                    </a:cubicBezTo>
                    <a:lnTo>
                      <a:pt x="1" y="44145"/>
                    </a:lnTo>
                    <a:lnTo>
                      <a:pt x="179" y="44180"/>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1340184" y="568724"/>
                <a:ext cx="565129" cy="1624924"/>
              </a:xfrm>
              <a:custGeom>
                <a:rect b="b" l="l" r="r" t="t"/>
                <a:pathLst>
                  <a:path extrusionOk="0" h="44875" w="15607">
                    <a:moveTo>
                      <a:pt x="15143" y="1818"/>
                    </a:moveTo>
                    <a:lnTo>
                      <a:pt x="1" y="44786"/>
                    </a:lnTo>
                    <a:cubicBezTo>
                      <a:pt x="72" y="44821"/>
                      <a:pt x="143" y="44839"/>
                      <a:pt x="215" y="44875"/>
                    </a:cubicBezTo>
                    <a:lnTo>
                      <a:pt x="15357" y="1871"/>
                    </a:lnTo>
                    <a:cubicBezTo>
                      <a:pt x="15606" y="1176"/>
                      <a:pt x="15339" y="410"/>
                      <a:pt x="14733" y="1"/>
                    </a:cubicBezTo>
                    <a:lnTo>
                      <a:pt x="14626" y="1"/>
                    </a:lnTo>
                    <a:cubicBezTo>
                      <a:pt x="15161" y="428"/>
                      <a:pt x="15375" y="1158"/>
                      <a:pt x="15143" y="1818"/>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6"/>
              <p:cNvSpPr/>
              <p:nvPr/>
            </p:nvSpPr>
            <p:spPr>
              <a:xfrm>
                <a:off x="1318276" y="568724"/>
                <a:ext cx="579288" cy="1621701"/>
              </a:xfrm>
              <a:custGeom>
                <a:rect b="b" l="l" r="r" t="t"/>
                <a:pathLst>
                  <a:path extrusionOk="0" h="44786" w="15998">
                    <a:moveTo>
                      <a:pt x="15142" y="1586"/>
                    </a:moveTo>
                    <a:lnTo>
                      <a:pt x="0" y="44572"/>
                    </a:lnTo>
                    <a:lnTo>
                      <a:pt x="606" y="44786"/>
                    </a:lnTo>
                    <a:lnTo>
                      <a:pt x="624" y="44786"/>
                    </a:lnTo>
                    <a:lnTo>
                      <a:pt x="15766" y="1818"/>
                    </a:lnTo>
                    <a:cubicBezTo>
                      <a:pt x="15997" y="1158"/>
                      <a:pt x="15784" y="428"/>
                      <a:pt x="15249" y="1"/>
                    </a:cubicBezTo>
                    <a:cubicBezTo>
                      <a:pt x="15124" y="1"/>
                      <a:pt x="15000" y="18"/>
                      <a:pt x="14875" y="36"/>
                    </a:cubicBezTo>
                    <a:cubicBezTo>
                      <a:pt x="15214" y="482"/>
                      <a:pt x="15320" y="1069"/>
                      <a:pt x="15142" y="1586"/>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1242776" y="560975"/>
                <a:ext cx="614158" cy="1603668"/>
              </a:xfrm>
              <a:custGeom>
                <a:rect b="b" l="l" r="r" t="t"/>
                <a:pathLst>
                  <a:path extrusionOk="0" h="44288" w="16961">
                    <a:moveTo>
                      <a:pt x="642" y="44287"/>
                    </a:moveTo>
                    <a:lnTo>
                      <a:pt x="15784" y="1301"/>
                    </a:lnTo>
                    <a:cubicBezTo>
                      <a:pt x="15962" y="785"/>
                      <a:pt x="16408" y="375"/>
                      <a:pt x="16960" y="268"/>
                    </a:cubicBezTo>
                    <a:cubicBezTo>
                      <a:pt x="16871" y="161"/>
                      <a:pt x="16782" y="72"/>
                      <a:pt x="16693" y="1"/>
                    </a:cubicBezTo>
                    <a:cubicBezTo>
                      <a:pt x="15998" y="1"/>
                      <a:pt x="15375" y="428"/>
                      <a:pt x="15143" y="1087"/>
                    </a:cubicBezTo>
                    <a:lnTo>
                      <a:pt x="1" y="44073"/>
                    </a:lnTo>
                    <a:lnTo>
                      <a:pt x="161" y="44127"/>
                    </a:ln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1844638" y="558404"/>
                <a:ext cx="29728" cy="11660"/>
              </a:xfrm>
              <a:custGeom>
                <a:rect b="b" l="l" r="r" t="t"/>
                <a:pathLst>
                  <a:path extrusionOk="0" h="322" w="821">
                    <a:moveTo>
                      <a:pt x="535" y="125"/>
                    </a:moveTo>
                    <a:lnTo>
                      <a:pt x="446" y="90"/>
                    </a:lnTo>
                    <a:cubicBezTo>
                      <a:pt x="410" y="72"/>
                      <a:pt x="375" y="72"/>
                      <a:pt x="339" y="54"/>
                    </a:cubicBezTo>
                    <a:cubicBezTo>
                      <a:pt x="232" y="18"/>
                      <a:pt x="107" y="0"/>
                      <a:pt x="1" y="0"/>
                    </a:cubicBezTo>
                    <a:lnTo>
                      <a:pt x="72" y="54"/>
                    </a:lnTo>
                    <a:cubicBezTo>
                      <a:pt x="179" y="143"/>
                      <a:pt x="268" y="232"/>
                      <a:pt x="339" y="321"/>
                    </a:cubicBezTo>
                    <a:cubicBezTo>
                      <a:pt x="464" y="303"/>
                      <a:pt x="588" y="286"/>
                      <a:pt x="713" y="286"/>
                    </a:cubicBezTo>
                    <a:lnTo>
                      <a:pt x="820" y="286"/>
                    </a:lnTo>
                    <a:cubicBezTo>
                      <a:pt x="731" y="214"/>
                      <a:pt x="624" y="161"/>
                      <a:pt x="535" y="125"/>
                    </a:cubicBezTo>
                    <a:close/>
                  </a:path>
                </a:pathLst>
              </a:custGeom>
              <a:gradFill>
                <a:gsLst>
                  <a:gs pos="0">
                    <a:schemeClr val="accent1"/>
                  </a:gs>
                  <a:gs pos="100000">
                    <a:schemeClr val="lt2"/>
                  </a:gs>
                </a:gsLst>
                <a:lin ang="5400700"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a:off x="1240857" y="2162042"/>
                <a:ext cx="97441" cy="127133"/>
              </a:xfrm>
              <a:custGeom>
                <a:rect b="b" l="l" r="r" t="t"/>
                <a:pathLst>
                  <a:path extrusionOk="0" h="3511" w="2691">
                    <a:moveTo>
                      <a:pt x="2690" y="981"/>
                    </a:moveTo>
                    <a:cubicBezTo>
                      <a:pt x="2690" y="945"/>
                      <a:pt x="2655" y="927"/>
                      <a:pt x="2637" y="909"/>
                    </a:cubicBezTo>
                    <a:lnTo>
                      <a:pt x="125" y="19"/>
                    </a:lnTo>
                    <a:cubicBezTo>
                      <a:pt x="89" y="1"/>
                      <a:pt x="54" y="19"/>
                      <a:pt x="36" y="37"/>
                    </a:cubicBezTo>
                    <a:cubicBezTo>
                      <a:pt x="18" y="54"/>
                      <a:pt x="0" y="72"/>
                      <a:pt x="0" y="108"/>
                    </a:cubicBezTo>
                    <a:lnTo>
                      <a:pt x="250" y="3421"/>
                    </a:lnTo>
                    <a:cubicBezTo>
                      <a:pt x="250" y="3457"/>
                      <a:pt x="268" y="3493"/>
                      <a:pt x="303" y="3510"/>
                    </a:cubicBezTo>
                    <a:cubicBezTo>
                      <a:pt x="339" y="3510"/>
                      <a:pt x="374" y="3510"/>
                      <a:pt x="392" y="3475"/>
                    </a:cubicBezTo>
                    <a:lnTo>
                      <a:pt x="2673" y="1052"/>
                    </a:lnTo>
                    <a:cubicBezTo>
                      <a:pt x="2690" y="1034"/>
                      <a:pt x="2690" y="999"/>
                      <a:pt x="2690" y="981"/>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1236331" y="2151722"/>
                <a:ext cx="112287" cy="119384"/>
              </a:xfrm>
              <a:custGeom>
                <a:rect b="b" l="l" r="r" t="t"/>
                <a:pathLst>
                  <a:path extrusionOk="0" h="3297" w="3101">
                    <a:moveTo>
                      <a:pt x="3100" y="1105"/>
                    </a:moveTo>
                    <a:cubicBezTo>
                      <a:pt x="3083" y="1070"/>
                      <a:pt x="3065" y="1034"/>
                      <a:pt x="3029" y="1034"/>
                    </a:cubicBezTo>
                    <a:lnTo>
                      <a:pt x="125" y="1"/>
                    </a:lnTo>
                    <a:cubicBezTo>
                      <a:pt x="90" y="1"/>
                      <a:pt x="54" y="1"/>
                      <a:pt x="36" y="19"/>
                    </a:cubicBezTo>
                    <a:cubicBezTo>
                      <a:pt x="1" y="37"/>
                      <a:pt x="1" y="72"/>
                      <a:pt x="1" y="108"/>
                    </a:cubicBezTo>
                    <a:lnTo>
                      <a:pt x="214" y="2994"/>
                    </a:lnTo>
                    <a:lnTo>
                      <a:pt x="1105" y="3297"/>
                    </a:lnTo>
                    <a:lnTo>
                      <a:pt x="3083" y="1194"/>
                    </a:lnTo>
                    <a:cubicBezTo>
                      <a:pt x="3100" y="1177"/>
                      <a:pt x="3100" y="1141"/>
                      <a:pt x="3100" y="1105"/>
                    </a:cubicBezTo>
                    <a:close/>
                  </a:path>
                </a:pathLst>
              </a:custGeom>
              <a:gradFill>
                <a:gsLst>
                  <a:gs pos="0">
                    <a:schemeClr val="accent1"/>
                  </a:gs>
                  <a:gs pos="100000">
                    <a:schemeClr val="lt2"/>
                  </a:gs>
                </a:gsLst>
                <a:lin ang="54007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76"/>
            <p:cNvGrpSpPr/>
            <p:nvPr/>
          </p:nvGrpSpPr>
          <p:grpSpPr>
            <a:xfrm flipH="1">
              <a:off x="1237981" y="3753166"/>
              <a:ext cx="953591" cy="334099"/>
              <a:chOff x="2271950" y="2722775"/>
              <a:chExt cx="575875" cy="201775"/>
            </a:xfrm>
          </p:grpSpPr>
          <p:sp>
            <p:nvSpPr>
              <p:cNvPr id="1735" name="Google Shape;1735;p76"/>
              <p:cNvSpPr/>
              <p:nvPr/>
            </p:nvSpPr>
            <p:spPr>
              <a:xfrm>
                <a:off x="2562325" y="2722775"/>
                <a:ext cx="285500" cy="201775"/>
              </a:xfrm>
              <a:custGeom>
                <a:rect b="b" l="l" r="r" t="t"/>
                <a:pathLst>
                  <a:path extrusionOk="0" fill="none" h="8071" w="1142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2501750" y="2722775"/>
                <a:ext cx="36100" cy="13375"/>
              </a:xfrm>
              <a:custGeom>
                <a:rect b="b" l="l" r="r" t="t"/>
                <a:pathLst>
                  <a:path extrusionOk="0" fill="none" h="535" w="1444">
                    <a:moveTo>
                      <a:pt x="1443" y="0"/>
                    </a:moveTo>
                    <a:cubicBezTo>
                      <a:pt x="1443" y="0"/>
                      <a:pt x="428" y="107"/>
                      <a:pt x="0" y="535"/>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2271950" y="2870625"/>
                <a:ext cx="477450" cy="53475"/>
              </a:xfrm>
              <a:custGeom>
                <a:rect b="b" l="l" r="r" t="t"/>
                <a:pathLst>
                  <a:path extrusionOk="0" fill="none" h="2139" w="19098">
                    <a:moveTo>
                      <a:pt x="19097" y="2138"/>
                    </a:moveTo>
                    <a:lnTo>
                      <a:pt x="0" y="2138"/>
                    </a:lnTo>
                    <a:cubicBezTo>
                      <a:pt x="0" y="2138"/>
                      <a:pt x="374" y="1"/>
                      <a:pt x="2476" y="179"/>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2709725" y="2836775"/>
                <a:ext cx="39675" cy="20950"/>
              </a:xfrm>
              <a:custGeom>
                <a:rect b="b" l="l" r="r" t="t"/>
                <a:pathLst>
                  <a:path extrusionOk="0" fill="none" h="838" w="1587">
                    <a:moveTo>
                      <a:pt x="1" y="1"/>
                    </a:moveTo>
                    <a:cubicBezTo>
                      <a:pt x="1" y="1"/>
                      <a:pt x="1159" y="108"/>
                      <a:pt x="1586" y="838"/>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2375275" y="2798475"/>
                <a:ext cx="85075" cy="27200"/>
              </a:xfrm>
              <a:custGeom>
                <a:rect b="b" l="l" r="r" t="t"/>
                <a:pathLst>
                  <a:path extrusionOk="0" fill="none" h="1088" w="3403">
                    <a:moveTo>
                      <a:pt x="3403" y="357"/>
                    </a:moveTo>
                    <a:cubicBezTo>
                      <a:pt x="3403" y="357"/>
                      <a:pt x="1301" y="1"/>
                      <a:pt x="0" y="1087"/>
                    </a:cubicBezTo>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76"/>
            <p:cNvSpPr/>
            <p:nvPr/>
          </p:nvSpPr>
          <p:spPr>
            <a:xfrm flipH="1">
              <a:off x="984469" y="4196581"/>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flipH="1">
              <a:off x="3889138" y="389300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flipH="1">
              <a:off x="2111873" y="910513"/>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flipH="1">
              <a:off x="3647165" y="88338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6"/>
            <p:cNvSpPr/>
            <p:nvPr/>
          </p:nvSpPr>
          <p:spPr>
            <a:xfrm flipH="1">
              <a:off x="4226057" y="2824293"/>
              <a:ext cx="140247" cy="140224"/>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flipH="1">
              <a:off x="725787" y="883365"/>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6"/>
            <p:cNvSpPr/>
            <p:nvPr/>
          </p:nvSpPr>
          <p:spPr>
            <a:xfrm flipH="1" rot="1685758">
              <a:off x="2971353" y="129545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6"/>
            <p:cNvSpPr/>
            <p:nvPr/>
          </p:nvSpPr>
          <p:spPr>
            <a:xfrm flipH="1">
              <a:off x="2567287" y="3846103"/>
              <a:ext cx="416654" cy="491569"/>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6"/>
            <p:cNvSpPr/>
            <p:nvPr/>
          </p:nvSpPr>
          <p:spPr>
            <a:xfrm>
              <a:off x="1774800" y="3210950"/>
              <a:ext cx="315325" cy="299300"/>
            </a:xfrm>
            <a:custGeom>
              <a:rect b="b" l="l" r="r" t="t"/>
              <a:pathLst>
                <a:path extrusionOk="0" h="11972" w="12613">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p:nvPr/>
          </p:nvSpPr>
          <p:spPr>
            <a:xfrm flipH="1">
              <a:off x="1583526" y="1450751"/>
              <a:ext cx="262479" cy="262448"/>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6"/>
            <p:cNvSpPr/>
            <p:nvPr/>
          </p:nvSpPr>
          <p:spPr>
            <a:xfrm flipH="1">
              <a:off x="3289519" y="3510256"/>
              <a:ext cx="140247" cy="141086"/>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76"/>
          <p:cNvSpPr/>
          <p:nvPr/>
        </p:nvSpPr>
        <p:spPr>
          <a:xfrm flipH="1" rot="1685758">
            <a:off x="5181153" y="3943409"/>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6">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6">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6">
            <a:hlinkClick/>
          </p:cNvPr>
          <p:cNvSpPr txBox="1"/>
          <p:nvPr/>
        </p:nvSpPr>
        <p:spPr>
          <a:xfrm>
            <a:off x="92245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1755" name="Google Shape;1755;p76">
            <a:hlinkClick/>
          </p:cNvPr>
          <p:cNvSpPr txBox="1"/>
          <p:nvPr/>
        </p:nvSpPr>
        <p:spPr>
          <a:xfrm>
            <a:off x="151793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1756" name="Google Shape;1756;p76">
            <a:hlinkClick/>
          </p:cNvPr>
          <p:cNvSpPr txBox="1"/>
          <p:nvPr/>
        </p:nvSpPr>
        <p:spPr>
          <a:xfrm>
            <a:off x="2113410" y="275775"/>
            <a:ext cx="522000" cy="2148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1757" name="Google Shape;1757;p76"/>
          <p:cNvGrpSpPr/>
          <p:nvPr/>
        </p:nvGrpSpPr>
        <p:grpSpPr>
          <a:xfrm>
            <a:off x="706038" y="312972"/>
            <a:ext cx="140222" cy="140409"/>
            <a:chOff x="2741000" y="199475"/>
            <a:chExt cx="191953" cy="192210"/>
          </a:xfrm>
        </p:grpSpPr>
        <p:sp>
          <p:nvSpPr>
            <p:cNvPr id="1758" name="Google Shape;1758;p76"/>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6"/>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6"/>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6"/>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6"/>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6"/>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6"/>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6"/>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6"/>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7" name="Google Shape;1767;p76">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6"/>
          <p:cNvSpPr txBox="1"/>
          <p:nvPr/>
        </p:nvSpPr>
        <p:spPr>
          <a:xfrm>
            <a:off x="4690125" y="1773825"/>
            <a:ext cx="3217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500">
                <a:solidFill>
                  <a:schemeClr val="accent6"/>
                </a:solidFill>
                <a:latin typeface="Bebas Neue"/>
                <a:ea typeface="Bebas Neue"/>
                <a:cs typeface="Bebas Neue"/>
                <a:sym typeface="Bebas Neue"/>
              </a:rPr>
              <a:t>Thank You </a:t>
            </a:r>
            <a:endParaRPr sz="6500">
              <a:solidFill>
                <a:schemeClr val="accent6"/>
              </a:solidFill>
              <a:latin typeface="Bebas Neue"/>
              <a:ea typeface="Bebas Neue"/>
              <a:cs typeface="Bebas Neue"/>
              <a:sym typeface="Bebas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6"/>
          <p:cNvSpPr txBox="1"/>
          <p:nvPr>
            <p:ph type="title"/>
          </p:nvPr>
        </p:nvSpPr>
        <p:spPr>
          <a:xfrm>
            <a:off x="708600" y="445025"/>
            <a:ext cx="77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Singular Value Decomposition</a:t>
            </a:r>
            <a:endParaRPr/>
          </a:p>
        </p:txBody>
      </p:sp>
      <p:pic>
        <p:nvPicPr>
          <p:cNvPr id="392" name="Google Shape;392;p36"/>
          <p:cNvPicPr preferRelativeResize="0"/>
          <p:nvPr/>
        </p:nvPicPr>
        <p:blipFill>
          <a:blip r:embed="rId3">
            <a:alphaModFix/>
          </a:blip>
          <a:stretch>
            <a:fillRect/>
          </a:stretch>
        </p:blipFill>
        <p:spPr>
          <a:xfrm>
            <a:off x="1127850" y="2582775"/>
            <a:ext cx="2944875" cy="627425"/>
          </a:xfrm>
          <a:prstGeom prst="rect">
            <a:avLst/>
          </a:prstGeom>
          <a:noFill/>
          <a:ln>
            <a:noFill/>
          </a:ln>
        </p:spPr>
      </p:pic>
      <p:sp>
        <p:nvSpPr>
          <p:cNvPr id="393" name="Google Shape;393;p36"/>
          <p:cNvSpPr txBox="1"/>
          <p:nvPr/>
        </p:nvSpPr>
        <p:spPr>
          <a:xfrm>
            <a:off x="491350" y="1165050"/>
            <a:ext cx="5383500" cy="355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Maven Pro"/>
                <a:ea typeface="Maven Pro"/>
                <a:cs typeface="Maven Pro"/>
                <a:sym typeface="Maven Pro"/>
              </a:rPr>
              <a:t>So where does SVD fit into the overall picture?           SVD deals with decomposing a matrix into a product of 3 matrices as shown:</a:t>
            </a:r>
            <a:endParaRPr sz="1600">
              <a:solidFill>
                <a:schemeClr val="dk1"/>
              </a:solidFill>
              <a:latin typeface="Maven Pro"/>
              <a:ea typeface="Maven Pro"/>
              <a:cs typeface="Maven Pro"/>
              <a:sym typeface="Maven Pro"/>
            </a:endParaRPr>
          </a:p>
          <a:p>
            <a:pPr indent="0" lvl="0" marL="0" rtl="0" algn="l">
              <a:spcBef>
                <a:spcPts val="1200"/>
              </a:spcBef>
              <a:spcAft>
                <a:spcPts val="0"/>
              </a:spcAft>
              <a:buNone/>
            </a:pPr>
            <a:r>
              <a:rPr lang="en" sz="1600">
                <a:solidFill>
                  <a:schemeClr val="dk1"/>
                </a:solidFill>
                <a:latin typeface="Maven Pro"/>
                <a:ea typeface="Maven Pro"/>
                <a:cs typeface="Maven Pro"/>
                <a:sym typeface="Maven Pro"/>
              </a:rPr>
              <a:t>If the dimensions of A are m x n:</a:t>
            </a:r>
            <a:endParaRPr sz="1600">
              <a:solidFill>
                <a:schemeClr val="dk1"/>
              </a:solidFill>
              <a:latin typeface="Maven Pro"/>
              <a:ea typeface="Maven Pro"/>
              <a:cs typeface="Maven Pro"/>
              <a:sym typeface="Maven Pro"/>
            </a:endParaRPr>
          </a:p>
          <a:p>
            <a:pPr indent="0" lvl="0" marL="0" rtl="0" algn="l">
              <a:spcBef>
                <a:spcPts val="120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1200"/>
              </a:spcBef>
              <a:spcAft>
                <a:spcPts val="0"/>
              </a:spcAft>
              <a:buNone/>
            </a:pPr>
            <a:r>
              <a:t/>
            </a:r>
            <a:endParaRPr sz="1600">
              <a:solidFill>
                <a:schemeClr val="dk1"/>
              </a:solidFill>
              <a:latin typeface="Maven Pro"/>
              <a:ea typeface="Maven Pro"/>
              <a:cs typeface="Maven Pro"/>
              <a:sym typeface="Maven Pro"/>
            </a:endParaRPr>
          </a:p>
          <a:p>
            <a:pPr indent="0" lvl="0" marL="0" rtl="0" algn="l">
              <a:spcBef>
                <a:spcPts val="1200"/>
              </a:spcBef>
              <a:spcAft>
                <a:spcPts val="0"/>
              </a:spcAft>
              <a:buNone/>
            </a:pPr>
            <a:r>
              <a:t/>
            </a:r>
            <a:endParaRPr sz="1600">
              <a:solidFill>
                <a:schemeClr val="dk1"/>
              </a:solidFill>
              <a:latin typeface="Maven Pro"/>
              <a:ea typeface="Maven Pro"/>
              <a:cs typeface="Maven Pro"/>
              <a:sym typeface="Maven Pro"/>
            </a:endParaRPr>
          </a:p>
          <a:p>
            <a:pPr indent="-330200" lvl="0" marL="457200" rtl="0" algn="l">
              <a:spcBef>
                <a:spcPts val="120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U is an m x m matrix of Left Singular Vectors</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S is an m x n rectangular diagonal matrix of Singular Values arranged in decreasing order</a:t>
            </a:r>
            <a:endParaRPr sz="1600">
              <a:solidFill>
                <a:schemeClr val="dk1"/>
              </a:solidFill>
              <a:latin typeface="Maven Pro"/>
              <a:ea typeface="Maven Pro"/>
              <a:cs typeface="Maven Pro"/>
              <a:sym typeface="Maven Pro"/>
            </a:endParaRPr>
          </a:p>
          <a:p>
            <a:pPr indent="-330200" lvl="0" marL="457200" rtl="0" algn="l">
              <a:spcBef>
                <a:spcPts val="0"/>
              </a:spcBef>
              <a:spcAft>
                <a:spcPts val="0"/>
              </a:spcAft>
              <a:buClr>
                <a:schemeClr val="dk1"/>
              </a:buClr>
              <a:buSzPts val="1600"/>
              <a:buFont typeface="Maven Pro"/>
              <a:buChar char="●"/>
            </a:pPr>
            <a:r>
              <a:rPr lang="en" sz="1600">
                <a:solidFill>
                  <a:schemeClr val="dk1"/>
                </a:solidFill>
                <a:latin typeface="Maven Pro"/>
                <a:ea typeface="Maven Pro"/>
                <a:cs typeface="Maven Pro"/>
                <a:sym typeface="Maven Pro"/>
              </a:rPr>
              <a:t>V is an n x n matrix of Right Singular Vectors</a:t>
            </a:r>
            <a:endParaRPr sz="1600">
              <a:solidFill>
                <a:schemeClr val="dk1"/>
              </a:solidFill>
              <a:latin typeface="Maven Pro"/>
              <a:ea typeface="Maven Pro"/>
              <a:cs typeface="Maven Pro"/>
              <a:sym typeface="Maven Pro"/>
            </a:endParaRPr>
          </a:p>
        </p:txBody>
      </p:sp>
      <p:pic>
        <p:nvPicPr>
          <p:cNvPr id="394" name="Google Shape;394;p36"/>
          <p:cNvPicPr preferRelativeResize="0"/>
          <p:nvPr/>
        </p:nvPicPr>
        <p:blipFill>
          <a:blip r:embed="rId4">
            <a:alphaModFix/>
          </a:blip>
          <a:stretch>
            <a:fillRect/>
          </a:stretch>
        </p:blipFill>
        <p:spPr>
          <a:xfrm>
            <a:off x="6060650" y="1723136"/>
            <a:ext cx="2674225" cy="2468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nvSpPr>
        <p:spPr>
          <a:xfrm>
            <a:off x="1016300" y="1127850"/>
            <a:ext cx="69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Maven Pro"/>
              <a:ea typeface="Maven Pro"/>
              <a:cs typeface="Maven Pro"/>
              <a:sym typeface="Maven Pro"/>
            </a:endParaRPr>
          </a:p>
        </p:txBody>
      </p:sp>
      <p:sp>
        <p:nvSpPr>
          <p:cNvPr id="400" name="Google Shape;400;p37"/>
          <p:cNvSpPr txBox="1"/>
          <p:nvPr/>
        </p:nvSpPr>
        <p:spPr>
          <a:xfrm>
            <a:off x="833325" y="847675"/>
            <a:ext cx="6962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To summarize:</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Using SVD, we are able to represent our large matrix A by 3 smaller matrices U, S and V.</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This is helpful in large computations.</a:t>
            </a:r>
            <a:endParaRPr sz="1600">
              <a:solidFill>
                <a:schemeClr val="accent6"/>
              </a:solidFill>
              <a:latin typeface="Maven Pro Medium"/>
              <a:ea typeface="Maven Pro Medium"/>
              <a:cs typeface="Maven Pro Medium"/>
              <a:sym typeface="Maven Pro Medium"/>
            </a:endParaRPr>
          </a:p>
          <a:p>
            <a:pPr indent="-330200" lvl="0" marL="457200" rtl="0" algn="l">
              <a:spcBef>
                <a:spcPts val="0"/>
              </a:spcBef>
              <a:spcAft>
                <a:spcPts val="0"/>
              </a:spcAft>
              <a:buClr>
                <a:schemeClr val="accent6"/>
              </a:buClr>
              <a:buSzPts val="1600"/>
              <a:buFont typeface="Maven Pro Medium"/>
              <a:buChar char="●"/>
            </a:pPr>
            <a:r>
              <a:rPr lang="en" sz="1600">
                <a:solidFill>
                  <a:schemeClr val="accent6"/>
                </a:solidFill>
                <a:latin typeface="Maven Pro Medium"/>
                <a:ea typeface="Maven Pro Medium"/>
                <a:cs typeface="Maven Pro Medium"/>
                <a:sym typeface="Maven Pro Medium"/>
              </a:rPr>
              <a:t>We can obtain a k-rank approximation of A. To do this, select the first k singular values and truncate the 3 matrices accordingly.</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Singular Value Decomposition(SVD) is one of the most widely used </a:t>
            </a:r>
            <a:r>
              <a:rPr i="1" lang="en" sz="1600" u="sng">
                <a:solidFill>
                  <a:schemeClr val="accent6"/>
                </a:solidFill>
                <a:latin typeface="Maven Pro Medium"/>
                <a:ea typeface="Maven Pro Medium"/>
                <a:cs typeface="Maven Pro Medium"/>
                <a:sym typeface="Maven Pro Medium"/>
              </a:rPr>
              <a:t>Unsupervised learning</a:t>
            </a:r>
            <a:r>
              <a:rPr lang="en" sz="1600">
                <a:solidFill>
                  <a:schemeClr val="accent6"/>
                </a:solidFill>
                <a:latin typeface="Maven Pro Medium"/>
                <a:ea typeface="Maven Pro Medium"/>
                <a:cs typeface="Maven Pro Medium"/>
                <a:sym typeface="Maven Pro Medium"/>
              </a:rPr>
              <a:t> algorithms, that is at the center of many recommendation and Dimensionality reduction systems that are the core of global companies such as Google, Netflix, Facebook, Youtube, and others.</a:t>
            </a:r>
            <a:endParaRPr sz="1600">
              <a:solidFill>
                <a:schemeClr val="accent6"/>
              </a:solidFill>
              <a:latin typeface="Maven Pro Medium"/>
              <a:ea typeface="Maven Pro Medium"/>
              <a:cs typeface="Maven Pro Medium"/>
              <a:sym typeface="Maven Pro Medium"/>
            </a:endParaRPr>
          </a:p>
          <a:p>
            <a:pPr indent="0" lvl="0" marL="0" rtl="0" algn="l">
              <a:spcBef>
                <a:spcPts val="0"/>
              </a:spcBef>
              <a:spcAft>
                <a:spcPts val="0"/>
              </a:spcAft>
              <a:buNone/>
            </a:pPr>
            <a:r>
              <a:rPr lang="en" sz="1600">
                <a:solidFill>
                  <a:schemeClr val="accent6"/>
                </a:solidFill>
                <a:latin typeface="Maven Pro Medium"/>
                <a:ea typeface="Maven Pro Medium"/>
                <a:cs typeface="Maven Pro Medium"/>
                <a:sym typeface="Maven Pro Medium"/>
              </a:rPr>
              <a:t> </a:t>
            </a:r>
            <a:endParaRPr sz="1600">
              <a:solidFill>
                <a:schemeClr val="accent6"/>
              </a:solidFill>
              <a:latin typeface="Maven Pro Medium"/>
              <a:ea typeface="Maven Pro Medium"/>
              <a:cs typeface="Maven Pro Medium"/>
              <a:sym typeface="Maven Pr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Decomposition Reduction?</a:t>
            </a:r>
            <a:endParaRPr/>
          </a:p>
        </p:txBody>
      </p:sp>
      <p:sp>
        <p:nvSpPr>
          <p:cNvPr id="406" name="Google Shape;406;p38"/>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411" name="Google Shape;411;p38"/>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38"/>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13" name="Google Shape;413;p38"/>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414" name="Google Shape;414;p38"/>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38"/>
          <p:cNvGrpSpPr/>
          <p:nvPr/>
        </p:nvGrpSpPr>
        <p:grpSpPr>
          <a:xfrm>
            <a:off x="706038" y="312972"/>
            <a:ext cx="140222" cy="140409"/>
            <a:chOff x="2741000" y="199475"/>
            <a:chExt cx="191953" cy="192210"/>
          </a:xfrm>
        </p:grpSpPr>
        <p:sp>
          <p:nvSpPr>
            <p:cNvPr id="419" name="Google Shape;419;p38"/>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38">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txBox="1"/>
          <p:nvPr/>
        </p:nvSpPr>
        <p:spPr>
          <a:xfrm>
            <a:off x="706050" y="1297850"/>
            <a:ext cx="7731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rPr>
              <a:t>Dimensionality reduction refers to reducing the number of input variables for a dataset.</a:t>
            </a:r>
            <a:endParaRPr sz="1600">
              <a:solidFill>
                <a:schemeClr val="accent6"/>
              </a:solidFill>
            </a:endParaRPr>
          </a:p>
          <a:p>
            <a:pPr indent="0" lvl="0" marL="0" rtl="0" algn="l">
              <a:spcBef>
                <a:spcPts val="0"/>
              </a:spcBef>
              <a:spcAft>
                <a:spcPts val="0"/>
              </a:spcAft>
              <a:buNone/>
            </a:pPr>
            <a:r>
              <a:rPr lang="en" sz="1600">
                <a:solidFill>
                  <a:schemeClr val="accent6"/>
                </a:solidFill>
              </a:rPr>
              <a:t>If your data is represented using rows and columns, such as in a spreadsheet, then the input variables are the columns that are fed as input to a model to predict the target variable. Input variables are also called features.</a:t>
            </a:r>
            <a:endParaRPr sz="1600">
              <a:solidFill>
                <a:schemeClr val="accent6"/>
              </a:solidFill>
            </a:endParaRPr>
          </a:p>
          <a:p>
            <a:pPr indent="0" lvl="0" marL="0" rtl="0" algn="l">
              <a:spcBef>
                <a:spcPts val="0"/>
              </a:spcBef>
              <a:spcAft>
                <a:spcPts val="0"/>
              </a:spcAft>
              <a:buNone/>
            </a:pPr>
            <a:r>
              <a:rPr lang="en" sz="1600">
                <a:solidFill>
                  <a:schemeClr val="accent6"/>
                </a:solidFill>
              </a:rPr>
              <a:t>We can consider the columns of data representing dimensions on an n-dimensional feature space and the rows of data as points in that space. This is a useful geometric interpretation of a dataset.</a:t>
            </a:r>
            <a:endParaRPr sz="1600">
              <a:solidFill>
                <a:schemeClr val="accent6"/>
              </a:solidFill>
            </a:endParaRPr>
          </a:p>
          <a:p>
            <a:pPr indent="0" lvl="0" marL="0" rtl="0" algn="l">
              <a:spcBef>
                <a:spcPts val="0"/>
              </a:spcBef>
              <a:spcAft>
                <a:spcPts val="0"/>
              </a:spcAft>
              <a:buNone/>
            </a:pPr>
            <a:r>
              <a:rPr lang="en" sz="1600">
                <a:solidFill>
                  <a:schemeClr val="accent6"/>
                </a:solidFill>
              </a:rPr>
              <a:t>Having a large number of dimensions in the feature space can mean that the volume of that space is very large, and in turn, the points that we have in that space (rows of data) often represent a small and non-representative sample.</a:t>
            </a:r>
            <a:endParaRPr sz="1600">
              <a:solidFill>
                <a:schemeClr val="accent6"/>
              </a:solidFill>
            </a:endParaRPr>
          </a:p>
          <a:p>
            <a:pPr indent="0" lvl="0" marL="0" rtl="0" algn="l">
              <a:spcBef>
                <a:spcPts val="0"/>
              </a:spcBef>
              <a:spcAft>
                <a:spcPts val="0"/>
              </a:spcAft>
              <a:buNone/>
            </a:pPr>
            <a:r>
              <a:rPr lang="en" sz="1600">
                <a:solidFill>
                  <a:schemeClr val="accent6"/>
                </a:solidFill>
              </a:rPr>
              <a:t>This can dramatically impact the performance of machine learning algorithms fit on data with many input features, generally referred to as the “curse of dimensionality.”</a:t>
            </a:r>
            <a:endParaRPr sz="1600">
              <a:solidFill>
                <a:schemeClr val="accent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ph idx="6" type="title"/>
          </p:nvPr>
        </p:nvSpPr>
        <p:spPr>
          <a:xfrm>
            <a:off x="714300" y="553450"/>
            <a:ext cx="77154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Decomposition Reduction?</a:t>
            </a:r>
            <a:endParaRPr/>
          </a:p>
        </p:txBody>
      </p:sp>
      <p:sp>
        <p:nvSpPr>
          <p:cNvPr id="436" name="Google Shape;436;p39"/>
          <p:cNvSpPr/>
          <p:nvPr/>
        </p:nvSpPr>
        <p:spPr>
          <a:xfrm>
            <a:off x="8330113" y="1667031"/>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rot="-1685758">
            <a:off x="7763353" y="1319972"/>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rot="7201932">
            <a:off x="8122562" y="766515"/>
            <a:ext cx="371928" cy="370031"/>
          </a:xfrm>
          <a:custGeom>
            <a:rect b="b" l="l" r="r" t="t"/>
            <a:pathLst>
              <a:path extrusionOk="0" h="206346" w="207404">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6822013" y="815985"/>
            <a:ext cx="213431" cy="213401"/>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2209601" y="4253638"/>
            <a:ext cx="213431" cy="214685"/>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441" name="Google Shape;441;p39"/>
          <p:cNvSpPr/>
          <p:nvPr/>
        </p:nvSpPr>
        <p:spPr>
          <a:xfrm>
            <a:off x="6333513" y="1205125"/>
            <a:ext cx="107827" cy="108491"/>
          </a:xfrm>
          <a:custGeom>
            <a:rect b="b" l="l" r="r" t="t"/>
            <a:pathLst>
              <a:path extrusionOk="0" fill="none" h="3083" w="3065">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 name="Google Shape;442;p39"/>
          <p:cNvCxnSpPr/>
          <p:nvPr/>
        </p:nvCxnSpPr>
        <p:spPr>
          <a:xfrm>
            <a:off x="706050" y="539450"/>
            <a:ext cx="7731900" cy="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39"/>
          <p:cNvCxnSpPr/>
          <p:nvPr/>
        </p:nvCxnSpPr>
        <p:spPr>
          <a:xfrm>
            <a:off x="706050" y="4604450"/>
            <a:ext cx="7731900" cy="0"/>
          </a:xfrm>
          <a:prstGeom prst="straightConnector1">
            <a:avLst/>
          </a:prstGeom>
          <a:noFill/>
          <a:ln cap="flat" cmpd="sng" w="9525">
            <a:solidFill>
              <a:schemeClr val="dk1"/>
            </a:solidFill>
            <a:prstDash val="solid"/>
            <a:round/>
            <a:headEnd len="med" w="med" type="none"/>
            <a:tailEnd len="med" w="med" type="none"/>
          </a:ln>
        </p:spPr>
      </p:cxnSp>
      <p:sp>
        <p:nvSpPr>
          <p:cNvPr id="444" name="Google Shape;444;p39"/>
          <p:cNvSpPr/>
          <p:nvPr/>
        </p:nvSpPr>
        <p:spPr>
          <a:xfrm>
            <a:off x="722238" y="41167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rot="-1685758">
            <a:off x="1243591" y="4384334"/>
            <a:ext cx="59549" cy="60168"/>
          </a:xfrm>
          <a:custGeom>
            <a:rect b="b" l="l" r="r" t="t"/>
            <a:pathLst>
              <a:path extrusionOk="0" fill="none" h="1747" w="1729">
                <a:moveTo>
                  <a:pt x="1729" y="749"/>
                </a:moveTo>
                <a:cubicBezTo>
                  <a:pt x="1729" y="1408"/>
                  <a:pt x="927" y="1746"/>
                  <a:pt x="464" y="1265"/>
                </a:cubicBezTo>
                <a:cubicBezTo>
                  <a:pt x="1" y="802"/>
                  <a:pt x="322" y="1"/>
                  <a:pt x="998" y="1"/>
                </a:cubicBezTo>
                <a:cubicBezTo>
                  <a:pt x="1408" y="1"/>
                  <a:pt x="1729" y="339"/>
                  <a:pt x="1729" y="749"/>
                </a:cubicBezTo>
                <a:close/>
              </a:path>
            </a:pathLst>
          </a:custGeom>
          <a:noFill/>
          <a:ln cap="flat" cmpd="sng" w="9525">
            <a:solidFill>
              <a:schemeClr val="dk1"/>
            </a:solidFill>
            <a:prstDash val="solid"/>
            <a:miter lim="1781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a:hlinkClick action="ppaction://hlinkshowjump?jump=nextslide"/>
          </p:cNvPr>
          <p:cNvSpPr/>
          <p:nvPr/>
        </p:nvSpPr>
        <p:spPr>
          <a:xfrm rot="5400000">
            <a:off x="821542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a:hlinkClick action="ppaction://hlinkshowjump?jump=previousslide"/>
          </p:cNvPr>
          <p:cNvSpPr/>
          <p:nvPr/>
        </p:nvSpPr>
        <p:spPr>
          <a:xfrm flipH="1" rot="-5400000">
            <a:off x="731972" y="4759304"/>
            <a:ext cx="196602" cy="231951"/>
          </a:xfrm>
          <a:custGeom>
            <a:rect b="b" l="l" r="r" t="t"/>
            <a:pathLst>
              <a:path extrusionOk="0" h="7126" w="604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9"/>
          <p:cNvGrpSpPr/>
          <p:nvPr/>
        </p:nvGrpSpPr>
        <p:grpSpPr>
          <a:xfrm>
            <a:off x="706038" y="312972"/>
            <a:ext cx="140222" cy="140409"/>
            <a:chOff x="2741000" y="199475"/>
            <a:chExt cx="191953" cy="192210"/>
          </a:xfrm>
        </p:grpSpPr>
        <p:sp>
          <p:nvSpPr>
            <p:cNvPr id="449" name="Google Shape;449;p39"/>
            <p:cNvSpPr/>
            <p:nvPr/>
          </p:nvSpPr>
          <p:spPr>
            <a:xfrm>
              <a:off x="2741000"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2741000"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2741000"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2815215"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2815215"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2815215"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2889453" y="19947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2889453" y="273830"/>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2889453" y="348185"/>
              <a:ext cx="43500" cy="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9">
            <a:hlinkClick action="ppaction://hlinksldjump" r:id="rId3"/>
          </p:cNvPr>
          <p:cNvSpPr/>
          <p:nvPr/>
        </p:nvSpPr>
        <p:spPr>
          <a:xfrm>
            <a:off x="669500" y="276525"/>
            <a:ext cx="213300" cy="2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1725013" y="4088406"/>
            <a:ext cx="107827" cy="107819"/>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txBox="1"/>
          <p:nvPr/>
        </p:nvSpPr>
        <p:spPr>
          <a:xfrm>
            <a:off x="830075" y="1297850"/>
            <a:ext cx="76080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Arimo Medium"/>
                <a:ea typeface="Arimo Medium"/>
                <a:cs typeface="Arimo Medium"/>
                <a:sym typeface="Arimo Medium"/>
              </a:rPr>
              <a:t>Therefore, it is often desirable to reduce the number of input features. This reduces the number of dimensions of the feature space, hence the name “dimensionality reduction.”</a:t>
            </a:r>
            <a:endParaRPr sz="1600">
              <a:solidFill>
                <a:schemeClr val="accent6"/>
              </a:solidFill>
              <a:latin typeface="Arimo Medium"/>
              <a:ea typeface="Arimo Medium"/>
              <a:cs typeface="Arimo Medium"/>
              <a:sym typeface="Arimo Medium"/>
            </a:endParaRPr>
          </a:p>
          <a:p>
            <a:pPr indent="0" lvl="0" marL="0" rtl="0" algn="l">
              <a:spcBef>
                <a:spcPts val="0"/>
              </a:spcBef>
              <a:spcAft>
                <a:spcPts val="0"/>
              </a:spcAft>
              <a:buNone/>
            </a:pPr>
            <a:r>
              <a:t/>
            </a:r>
            <a:endParaRPr sz="1600">
              <a:solidFill>
                <a:schemeClr val="accent6"/>
              </a:solidFill>
              <a:latin typeface="Arimo Medium"/>
              <a:ea typeface="Arimo Medium"/>
              <a:cs typeface="Arimo Medium"/>
              <a:sym typeface="Arimo Medium"/>
            </a:endParaRPr>
          </a:p>
          <a:p>
            <a:pPr indent="0" lvl="0" marL="0" rtl="0" algn="l">
              <a:spcBef>
                <a:spcPts val="0"/>
              </a:spcBef>
              <a:spcAft>
                <a:spcPts val="0"/>
              </a:spcAft>
              <a:buNone/>
            </a:pPr>
            <a:r>
              <a:rPr lang="en" sz="1600">
                <a:solidFill>
                  <a:schemeClr val="accent6"/>
                </a:solidFill>
                <a:latin typeface="Arimo Medium"/>
                <a:ea typeface="Arimo Medium"/>
                <a:cs typeface="Arimo Medium"/>
                <a:sym typeface="Arimo Medium"/>
              </a:rPr>
              <a:t>Singular Value Decomposition, or SVD, might be the most popular technique for dimensionality reduction when data is sparse.</a:t>
            </a:r>
            <a:endParaRPr sz="1600">
              <a:solidFill>
                <a:schemeClr val="accent6"/>
              </a:solidFill>
              <a:latin typeface="Arimo Medium"/>
              <a:ea typeface="Arimo Medium"/>
              <a:cs typeface="Arimo Medium"/>
              <a:sym typeface="Arimo Medium"/>
            </a:endParaRPr>
          </a:p>
          <a:p>
            <a:pPr indent="0" lvl="0" marL="0" rtl="0" algn="l">
              <a:spcBef>
                <a:spcPts val="0"/>
              </a:spcBef>
              <a:spcAft>
                <a:spcPts val="0"/>
              </a:spcAft>
              <a:buNone/>
            </a:pPr>
            <a:r>
              <a:rPr lang="en" sz="1600">
                <a:solidFill>
                  <a:schemeClr val="accent6"/>
                </a:solidFill>
                <a:latin typeface="Arimo Medium"/>
                <a:ea typeface="Arimo Medium"/>
                <a:cs typeface="Arimo Medium"/>
                <a:sym typeface="Arimo Medium"/>
              </a:rPr>
              <a:t>Sparse data refers to rows of data where many of the values are zero. This is often the case in some problem domains like recommender systems where a user has a rating for very few movies or songs in the database and zero ratings for all other cases. Another common example is a bag of words model of a text document, where the document has a count or frequency for some words and most words have a 0 value.</a:t>
            </a:r>
            <a:endParaRPr sz="1600">
              <a:solidFill>
                <a:schemeClr val="accent6"/>
              </a:solidFill>
              <a:latin typeface="Arimo Medium"/>
              <a:ea typeface="Arimo Medium"/>
              <a:cs typeface="Arimo Medium"/>
              <a:sym typeface="Arim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0"/>
          <p:cNvPicPr preferRelativeResize="0"/>
          <p:nvPr/>
        </p:nvPicPr>
        <p:blipFill>
          <a:blip r:embed="rId3">
            <a:alphaModFix/>
          </a:blip>
          <a:stretch>
            <a:fillRect/>
          </a:stretch>
        </p:blipFill>
        <p:spPr>
          <a:xfrm>
            <a:off x="1189825" y="545113"/>
            <a:ext cx="3507500" cy="4053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